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21"/>
  </p:notesMasterIdLst>
  <p:sldIdLst>
    <p:sldId id="256" r:id="rId5"/>
    <p:sldId id="263" r:id="rId6"/>
    <p:sldId id="267" r:id="rId7"/>
    <p:sldId id="322" r:id="rId8"/>
    <p:sldId id="304" r:id="rId9"/>
    <p:sldId id="274" r:id="rId10"/>
    <p:sldId id="287" r:id="rId11"/>
    <p:sldId id="320" r:id="rId12"/>
    <p:sldId id="317" r:id="rId13"/>
    <p:sldId id="326" r:id="rId14"/>
    <p:sldId id="327" r:id="rId15"/>
    <p:sldId id="316" r:id="rId16"/>
    <p:sldId id="321" r:id="rId17"/>
    <p:sldId id="312" r:id="rId18"/>
    <p:sldId id="329" r:id="rId19"/>
    <p:sldId id="301" r:id="rId20"/>
  </p:sldIdLst>
  <p:sldSz cx="9144000" cy="5143500" type="screen16x9"/>
  <p:notesSz cx="7010400" cy="92964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Helvetica Neue" panose="02000503000000020004" pitchFamily="2" charset="0"/>
      <p:regular r:id="rId26"/>
      <p:bold r:id="rId27"/>
      <p:italic r:id="rId28"/>
      <p:boldItalic r:id="rId29"/>
    </p:embeddedFont>
    <p:embeddedFont>
      <p:font typeface="Lato" panose="020F0502020204030203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72">
          <p15:clr>
            <a:srgbClr val="A4A3A4"/>
          </p15:clr>
        </p15:guide>
        <p15:guide id="3" orient="horz" pos="680">
          <p15:clr>
            <a:srgbClr val="9AA0A6"/>
          </p15:clr>
        </p15:guide>
        <p15:guide id="4" pos="372">
          <p15:clr>
            <a:srgbClr val="9AA0A6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1" roundtripDataSignature="AMtx7mjDU72izI3Vzrt54G807FGHLmoR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5619"/>
    <a:srgbClr val="08AA30"/>
    <a:srgbClr val="003E6C"/>
    <a:srgbClr val="262F50"/>
    <a:srgbClr val="2930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DF2F0C1-31A2-4F0D-9850-83B9ADE50944}">
  <a:tblStyle styleId="{DDF2F0C1-31A2-4F0D-9850-83B9ADE5094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1"/>
    <p:restoredTop sz="94661"/>
  </p:normalViewPr>
  <p:slideViewPr>
    <p:cSldViewPr snapToGrid="0">
      <p:cViewPr varScale="1">
        <p:scale>
          <a:sx n="169" d="100"/>
          <a:sy n="169" d="100"/>
        </p:scale>
        <p:origin x="520" y="184"/>
      </p:cViewPr>
      <p:guideLst>
        <p:guide orient="horz" pos="1620"/>
        <p:guide pos="2872"/>
        <p:guide orient="horz" pos="680"/>
        <p:guide pos="37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8.fntdata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61" Type="http://customschemas.google.com/relationships/presentationmetadata" Target="meta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0.fntdata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C72ED6-66F0-0E42-8AA3-B88CEF45715B}" type="doc">
      <dgm:prSet loTypeId="urn:microsoft.com/office/officeart/2005/8/layout/radial3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15FA7F4-A645-B14A-AC6A-F6DC71F5218F}">
      <dgm:prSet phldrT="[Text]" custT="1"/>
      <dgm:spPr/>
      <dgm:t>
        <a:bodyPr/>
        <a:lstStyle/>
        <a:p>
          <a:r>
            <a:rPr lang="fr-CA" sz="2000" b="1" dirty="0"/>
            <a:t>Québec </a:t>
          </a:r>
          <a:r>
            <a:rPr lang="fr-CA" sz="2000" b="1" noProof="0" dirty="0"/>
            <a:t>Tourisme</a:t>
          </a:r>
          <a:r>
            <a:rPr lang="fr-CA" sz="2000" b="1" dirty="0"/>
            <a:t> Durable </a:t>
          </a:r>
        </a:p>
      </dgm:t>
    </dgm:pt>
    <dgm:pt modelId="{6328B110-6C9C-BD46-AA93-ABEE7E956B07}" type="parTrans" cxnId="{BA378C1A-499E-6348-A52B-0B87AAB23727}">
      <dgm:prSet/>
      <dgm:spPr/>
      <dgm:t>
        <a:bodyPr/>
        <a:lstStyle/>
        <a:p>
          <a:endParaRPr lang="en-US"/>
        </a:p>
      </dgm:t>
    </dgm:pt>
    <dgm:pt modelId="{DD7B72DE-00BE-5447-9688-65E8FAFB3895}" type="sibTrans" cxnId="{BA378C1A-499E-6348-A52B-0B87AAB23727}">
      <dgm:prSet/>
      <dgm:spPr/>
      <dgm:t>
        <a:bodyPr/>
        <a:lstStyle/>
        <a:p>
          <a:endParaRPr lang="en-US"/>
        </a:p>
      </dgm:t>
    </dgm:pt>
    <dgm:pt modelId="{9547341F-88B9-7745-854D-81674BFF5224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fr-CA" sz="1200" b="1" dirty="0"/>
            <a:t>Durée S</a:t>
          </a:r>
          <a:r>
            <a:rPr lang="fr-CA" sz="1200" b="1" noProof="0" dirty="0" err="1"/>
            <a:t>éjour</a:t>
          </a:r>
          <a:r>
            <a:rPr lang="fr-CA" sz="1200" b="1" dirty="0"/>
            <a:t> </a:t>
          </a:r>
          <a:r>
            <a:rPr lang="fr-CA" sz="1200" b="1" noProof="0" dirty="0"/>
            <a:t>Augmentée</a:t>
          </a:r>
        </a:p>
      </dgm:t>
    </dgm:pt>
    <dgm:pt modelId="{E73D8DC7-2361-3544-A853-4F85316128AC}" type="parTrans" cxnId="{3E1E91DE-FD76-A843-9FF1-BE084A26E351}">
      <dgm:prSet/>
      <dgm:spPr/>
      <dgm:t>
        <a:bodyPr/>
        <a:lstStyle/>
        <a:p>
          <a:endParaRPr lang="en-US"/>
        </a:p>
      </dgm:t>
    </dgm:pt>
    <dgm:pt modelId="{9612CA83-F0DC-AF4F-AA1B-BBCBA7EEB5D4}" type="sibTrans" cxnId="{3E1E91DE-FD76-A843-9FF1-BE084A26E351}">
      <dgm:prSet/>
      <dgm:spPr/>
      <dgm:t>
        <a:bodyPr/>
        <a:lstStyle/>
        <a:p>
          <a:endParaRPr lang="en-US"/>
        </a:p>
      </dgm:t>
    </dgm:pt>
    <dgm:pt modelId="{5994992D-DA2A-2243-85EF-E701304187C9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fr-CA" sz="1200" b="1" dirty="0"/>
            <a:t>S</a:t>
          </a:r>
          <a:r>
            <a:rPr lang="fr-CA" sz="1200" b="1" noProof="0" dirty="0" err="1"/>
            <a:t>aisons</a:t>
          </a:r>
          <a:endParaRPr lang="fr-CA" sz="1200" b="1" noProof="0" dirty="0"/>
        </a:p>
        <a:p>
          <a:pPr>
            <a:lnSpc>
              <a:spcPct val="100000"/>
            </a:lnSpc>
          </a:pPr>
          <a:r>
            <a:rPr lang="fr-CA" sz="1200" b="1" noProof="0" dirty="0"/>
            <a:t>Équilibrées &amp;</a:t>
          </a:r>
        </a:p>
        <a:p>
          <a:pPr>
            <a:lnSpc>
              <a:spcPct val="100000"/>
            </a:lnSpc>
          </a:pPr>
          <a:r>
            <a:rPr lang="fr-CA" sz="1200" b="1" noProof="0" dirty="0"/>
            <a:t>Mieux Reparties  </a:t>
          </a:r>
        </a:p>
      </dgm:t>
    </dgm:pt>
    <dgm:pt modelId="{A72BD019-9576-CA4D-984F-0075F407ADED}" type="parTrans" cxnId="{341AA63E-8654-4D4E-AEA0-2A27F9A4EC08}">
      <dgm:prSet/>
      <dgm:spPr/>
      <dgm:t>
        <a:bodyPr/>
        <a:lstStyle/>
        <a:p>
          <a:endParaRPr lang="en-US"/>
        </a:p>
      </dgm:t>
    </dgm:pt>
    <dgm:pt modelId="{4DD72F8B-3594-EC47-921F-380EB67869DA}" type="sibTrans" cxnId="{341AA63E-8654-4D4E-AEA0-2A27F9A4EC08}">
      <dgm:prSet/>
      <dgm:spPr/>
      <dgm:t>
        <a:bodyPr/>
        <a:lstStyle/>
        <a:p>
          <a:endParaRPr lang="en-US"/>
        </a:p>
      </dgm:t>
    </dgm:pt>
    <dgm:pt modelId="{A4F65A83-1259-A446-8BD5-9C9CF86E1F9D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fr-CA" sz="1050" b="1" dirty="0"/>
            <a:t>Clients P</a:t>
          </a:r>
          <a:r>
            <a:rPr lang="fr-CA" sz="1050" b="1" noProof="0" dirty="0"/>
            <a:t>ayants &amp; responsables</a:t>
          </a:r>
        </a:p>
        <a:p>
          <a:pPr>
            <a:lnSpc>
              <a:spcPct val="100000"/>
            </a:lnSpc>
          </a:pPr>
          <a:r>
            <a:rPr lang="fr-CA" sz="1050" b="1" noProof="0" dirty="0"/>
            <a:t> </a:t>
          </a:r>
          <a:r>
            <a:rPr lang="en-US" sz="1100" b="1" dirty="0"/>
            <a:t>$$$/GES</a:t>
          </a:r>
          <a:endParaRPr lang="fr-CA" sz="1100" b="1" noProof="0" dirty="0"/>
        </a:p>
      </dgm:t>
    </dgm:pt>
    <dgm:pt modelId="{37DA04DC-E365-1242-908E-D714EC6D4BEC}" type="parTrans" cxnId="{8F63B5B4-2B3E-9D4D-B9C9-5477A931B2E7}">
      <dgm:prSet/>
      <dgm:spPr/>
      <dgm:t>
        <a:bodyPr/>
        <a:lstStyle/>
        <a:p>
          <a:endParaRPr lang="en-US"/>
        </a:p>
      </dgm:t>
    </dgm:pt>
    <dgm:pt modelId="{4A88ACCC-913B-D14F-9B5E-B8CC7F8961DB}" type="sibTrans" cxnId="{8F63B5B4-2B3E-9D4D-B9C9-5477A931B2E7}">
      <dgm:prSet/>
      <dgm:spPr/>
      <dgm:t>
        <a:bodyPr/>
        <a:lstStyle/>
        <a:p>
          <a:endParaRPr lang="en-US"/>
        </a:p>
      </dgm:t>
    </dgm:pt>
    <dgm:pt modelId="{937D4A9A-2A1E-9D47-A957-87CF22061EE3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fr-CA" sz="1200" b="1" dirty="0"/>
            <a:t>Explorer &amp; Découvrir  </a:t>
          </a:r>
          <a:r>
            <a:rPr lang="fr-CA" sz="1200" b="1" noProof="0" dirty="0"/>
            <a:t>Région </a:t>
          </a:r>
          <a:r>
            <a:rPr lang="fr-CA" sz="1200" b="1" dirty="0"/>
            <a:t> </a:t>
          </a:r>
        </a:p>
      </dgm:t>
    </dgm:pt>
    <dgm:pt modelId="{7D89CC18-403F-B64E-8402-532F197F17A7}" type="parTrans" cxnId="{EF24A204-4881-C24F-87E0-311370FD9F95}">
      <dgm:prSet/>
      <dgm:spPr/>
      <dgm:t>
        <a:bodyPr/>
        <a:lstStyle/>
        <a:p>
          <a:endParaRPr lang="en-US"/>
        </a:p>
      </dgm:t>
    </dgm:pt>
    <dgm:pt modelId="{76DED560-6DBB-1542-BAD7-FA7A0403C27C}" type="sibTrans" cxnId="{EF24A204-4881-C24F-87E0-311370FD9F95}">
      <dgm:prSet/>
      <dgm:spPr/>
      <dgm:t>
        <a:bodyPr/>
        <a:lstStyle/>
        <a:p>
          <a:endParaRPr lang="en-US"/>
        </a:p>
      </dgm:t>
    </dgm:pt>
    <dgm:pt modelId="{6132BEF0-080A-E240-B54F-4F5B6F39ACAE}" type="pres">
      <dgm:prSet presAssocID="{B1C72ED6-66F0-0E42-8AA3-B88CEF45715B}" presName="composite" presStyleCnt="0">
        <dgm:presLayoutVars>
          <dgm:chMax val="1"/>
          <dgm:dir/>
          <dgm:resizeHandles val="exact"/>
        </dgm:presLayoutVars>
      </dgm:prSet>
      <dgm:spPr/>
    </dgm:pt>
    <dgm:pt modelId="{4C794DDB-55E2-2B48-9D69-12668D1DC700}" type="pres">
      <dgm:prSet presAssocID="{B1C72ED6-66F0-0E42-8AA3-B88CEF45715B}" presName="radial" presStyleCnt="0">
        <dgm:presLayoutVars>
          <dgm:animLvl val="ctr"/>
        </dgm:presLayoutVars>
      </dgm:prSet>
      <dgm:spPr/>
    </dgm:pt>
    <dgm:pt modelId="{26187CA5-D6CC-7B42-887C-2D10AEB7C36B}" type="pres">
      <dgm:prSet presAssocID="{015FA7F4-A645-B14A-AC6A-F6DC71F5218F}" presName="centerShape" presStyleLbl="vennNode1" presStyleIdx="0" presStyleCnt="5" custLinFactNeighborX="354" custLinFactNeighborY="1322"/>
      <dgm:spPr/>
    </dgm:pt>
    <dgm:pt modelId="{94F72D13-DE86-C046-A7FA-5A53ABAAA801}" type="pres">
      <dgm:prSet presAssocID="{9547341F-88B9-7745-854D-81674BFF5224}" presName="node" presStyleLbl="vennNode1" presStyleIdx="1" presStyleCnt="5" custScaleX="128742">
        <dgm:presLayoutVars>
          <dgm:bulletEnabled val="1"/>
        </dgm:presLayoutVars>
      </dgm:prSet>
      <dgm:spPr/>
    </dgm:pt>
    <dgm:pt modelId="{ED55B821-5094-A948-9276-6B51FE315E32}" type="pres">
      <dgm:prSet presAssocID="{5994992D-DA2A-2243-85EF-E701304187C9}" presName="node" presStyleLbl="vennNode1" presStyleIdx="2" presStyleCnt="5" custScaleX="121437">
        <dgm:presLayoutVars>
          <dgm:bulletEnabled val="1"/>
        </dgm:presLayoutVars>
      </dgm:prSet>
      <dgm:spPr/>
    </dgm:pt>
    <dgm:pt modelId="{956851B0-78E3-8D4C-A47A-8300AE0ECEF2}" type="pres">
      <dgm:prSet presAssocID="{A4F65A83-1259-A446-8BD5-9C9CF86E1F9D}" presName="node" presStyleLbl="vennNode1" presStyleIdx="3" presStyleCnt="5" custScaleX="117846">
        <dgm:presLayoutVars>
          <dgm:bulletEnabled val="1"/>
        </dgm:presLayoutVars>
      </dgm:prSet>
      <dgm:spPr/>
    </dgm:pt>
    <dgm:pt modelId="{3960BCE3-CF28-7642-ACEA-51CA7353A4C0}" type="pres">
      <dgm:prSet presAssocID="{937D4A9A-2A1E-9D47-A957-87CF22061EE3}" presName="node" presStyleLbl="vennNode1" presStyleIdx="4" presStyleCnt="5" custScaleX="118100">
        <dgm:presLayoutVars>
          <dgm:bulletEnabled val="1"/>
        </dgm:presLayoutVars>
      </dgm:prSet>
      <dgm:spPr/>
    </dgm:pt>
  </dgm:ptLst>
  <dgm:cxnLst>
    <dgm:cxn modelId="{EF24A204-4881-C24F-87E0-311370FD9F95}" srcId="{015FA7F4-A645-B14A-AC6A-F6DC71F5218F}" destId="{937D4A9A-2A1E-9D47-A957-87CF22061EE3}" srcOrd="3" destOrd="0" parTransId="{7D89CC18-403F-B64E-8402-532F197F17A7}" sibTransId="{76DED560-6DBB-1542-BAD7-FA7A0403C27C}"/>
    <dgm:cxn modelId="{AD76D00A-BB01-C94A-B0FE-7D05A84DBF15}" type="presOf" srcId="{5994992D-DA2A-2243-85EF-E701304187C9}" destId="{ED55B821-5094-A948-9276-6B51FE315E32}" srcOrd="0" destOrd="0" presId="urn:microsoft.com/office/officeart/2005/8/layout/radial3"/>
    <dgm:cxn modelId="{676D2014-FAF3-DF47-B643-5BCC0F75D550}" type="presOf" srcId="{A4F65A83-1259-A446-8BD5-9C9CF86E1F9D}" destId="{956851B0-78E3-8D4C-A47A-8300AE0ECEF2}" srcOrd="0" destOrd="0" presId="urn:microsoft.com/office/officeart/2005/8/layout/radial3"/>
    <dgm:cxn modelId="{BA378C1A-499E-6348-A52B-0B87AAB23727}" srcId="{B1C72ED6-66F0-0E42-8AA3-B88CEF45715B}" destId="{015FA7F4-A645-B14A-AC6A-F6DC71F5218F}" srcOrd="0" destOrd="0" parTransId="{6328B110-6C9C-BD46-AA93-ABEE7E956B07}" sibTransId="{DD7B72DE-00BE-5447-9688-65E8FAFB3895}"/>
    <dgm:cxn modelId="{341AA63E-8654-4D4E-AEA0-2A27F9A4EC08}" srcId="{015FA7F4-A645-B14A-AC6A-F6DC71F5218F}" destId="{5994992D-DA2A-2243-85EF-E701304187C9}" srcOrd="1" destOrd="0" parTransId="{A72BD019-9576-CA4D-984F-0075F407ADED}" sibTransId="{4DD72F8B-3594-EC47-921F-380EB67869DA}"/>
    <dgm:cxn modelId="{A20E2F44-B6C7-E041-A595-3E8F0BC49A38}" type="presOf" srcId="{B1C72ED6-66F0-0E42-8AA3-B88CEF45715B}" destId="{6132BEF0-080A-E240-B54F-4F5B6F39ACAE}" srcOrd="0" destOrd="0" presId="urn:microsoft.com/office/officeart/2005/8/layout/radial3"/>
    <dgm:cxn modelId="{D9835353-A9C9-5248-B96C-E4B6B76F05F5}" type="presOf" srcId="{9547341F-88B9-7745-854D-81674BFF5224}" destId="{94F72D13-DE86-C046-A7FA-5A53ABAAA801}" srcOrd="0" destOrd="0" presId="urn:microsoft.com/office/officeart/2005/8/layout/radial3"/>
    <dgm:cxn modelId="{8323A16E-77C6-4140-AC22-8962E838CA83}" type="presOf" srcId="{937D4A9A-2A1E-9D47-A957-87CF22061EE3}" destId="{3960BCE3-CF28-7642-ACEA-51CA7353A4C0}" srcOrd="0" destOrd="0" presId="urn:microsoft.com/office/officeart/2005/8/layout/radial3"/>
    <dgm:cxn modelId="{A0814F92-8492-7B4A-B11F-D5B406A65065}" type="presOf" srcId="{015FA7F4-A645-B14A-AC6A-F6DC71F5218F}" destId="{26187CA5-D6CC-7B42-887C-2D10AEB7C36B}" srcOrd="0" destOrd="0" presId="urn:microsoft.com/office/officeart/2005/8/layout/radial3"/>
    <dgm:cxn modelId="{8F63B5B4-2B3E-9D4D-B9C9-5477A931B2E7}" srcId="{015FA7F4-A645-B14A-AC6A-F6DC71F5218F}" destId="{A4F65A83-1259-A446-8BD5-9C9CF86E1F9D}" srcOrd="2" destOrd="0" parTransId="{37DA04DC-E365-1242-908E-D714EC6D4BEC}" sibTransId="{4A88ACCC-913B-D14F-9B5E-B8CC7F8961DB}"/>
    <dgm:cxn modelId="{3E1E91DE-FD76-A843-9FF1-BE084A26E351}" srcId="{015FA7F4-A645-B14A-AC6A-F6DC71F5218F}" destId="{9547341F-88B9-7745-854D-81674BFF5224}" srcOrd="0" destOrd="0" parTransId="{E73D8DC7-2361-3544-A853-4F85316128AC}" sibTransId="{9612CA83-F0DC-AF4F-AA1B-BBCBA7EEB5D4}"/>
    <dgm:cxn modelId="{4035467B-BA17-D14A-A4BA-8EC0F8F253A5}" type="presParOf" srcId="{6132BEF0-080A-E240-B54F-4F5B6F39ACAE}" destId="{4C794DDB-55E2-2B48-9D69-12668D1DC700}" srcOrd="0" destOrd="0" presId="urn:microsoft.com/office/officeart/2005/8/layout/radial3"/>
    <dgm:cxn modelId="{9BB58BA2-94D9-CA4B-BC0E-4A293627F4C5}" type="presParOf" srcId="{4C794DDB-55E2-2B48-9D69-12668D1DC700}" destId="{26187CA5-D6CC-7B42-887C-2D10AEB7C36B}" srcOrd="0" destOrd="0" presId="urn:microsoft.com/office/officeart/2005/8/layout/radial3"/>
    <dgm:cxn modelId="{BE86A18A-6A58-3E43-BBA5-D8D9E928D52F}" type="presParOf" srcId="{4C794DDB-55E2-2B48-9D69-12668D1DC700}" destId="{94F72D13-DE86-C046-A7FA-5A53ABAAA801}" srcOrd="1" destOrd="0" presId="urn:microsoft.com/office/officeart/2005/8/layout/radial3"/>
    <dgm:cxn modelId="{2D69A127-BF11-E84D-A2E6-206733055F57}" type="presParOf" srcId="{4C794DDB-55E2-2B48-9D69-12668D1DC700}" destId="{ED55B821-5094-A948-9276-6B51FE315E32}" srcOrd="2" destOrd="0" presId="urn:microsoft.com/office/officeart/2005/8/layout/radial3"/>
    <dgm:cxn modelId="{73966E48-5E68-5546-BFA2-2273D937E98F}" type="presParOf" srcId="{4C794DDB-55E2-2B48-9D69-12668D1DC700}" destId="{956851B0-78E3-8D4C-A47A-8300AE0ECEF2}" srcOrd="3" destOrd="0" presId="urn:microsoft.com/office/officeart/2005/8/layout/radial3"/>
    <dgm:cxn modelId="{8ED4911A-B2FD-924E-9B1E-94E8E44A935C}" type="presParOf" srcId="{4C794DDB-55E2-2B48-9D69-12668D1DC700}" destId="{3960BCE3-CF28-7642-ACEA-51CA7353A4C0}" srcOrd="4" destOrd="0" presId="urn:microsoft.com/office/officeart/2005/8/layout/radial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187CA5-D6CC-7B42-887C-2D10AEB7C36B}">
      <dsp:nvSpPr>
        <dsp:cNvPr id="0" name=""/>
        <dsp:cNvSpPr/>
      </dsp:nvSpPr>
      <dsp:spPr>
        <a:xfrm>
          <a:off x="1364040" y="1116699"/>
          <a:ext cx="2667528" cy="266752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b="1" kern="1200" dirty="0"/>
            <a:t>Québec </a:t>
          </a:r>
          <a:r>
            <a:rPr lang="fr-CA" sz="2000" b="1" kern="1200" noProof="0" dirty="0"/>
            <a:t>Tourisme</a:t>
          </a:r>
          <a:r>
            <a:rPr lang="fr-CA" sz="2000" b="1" kern="1200" dirty="0"/>
            <a:t> Durable </a:t>
          </a:r>
        </a:p>
      </dsp:txBody>
      <dsp:txXfrm>
        <a:off x="1754690" y="1507349"/>
        <a:ext cx="1886228" cy="1886228"/>
      </dsp:txXfrm>
    </dsp:sp>
    <dsp:sp modelId="{94F72D13-DE86-C046-A7FA-5A53ABAAA801}">
      <dsp:nvSpPr>
        <dsp:cNvPr id="0" name=""/>
        <dsp:cNvSpPr/>
      </dsp:nvSpPr>
      <dsp:spPr>
        <a:xfrm>
          <a:off x="1826948" y="476"/>
          <a:ext cx="1717114" cy="1333764"/>
        </a:xfrm>
        <a:prstGeom prst="ellipse">
          <a:avLst/>
        </a:prstGeom>
        <a:solidFill>
          <a:schemeClr val="accent3">
            <a:alpha val="50000"/>
            <a:hueOff val="-2495830"/>
            <a:satOff val="21154"/>
            <a:lumOff val="21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b="1" kern="1200" dirty="0"/>
            <a:t>Durée S</a:t>
          </a:r>
          <a:r>
            <a:rPr lang="fr-CA" sz="1200" b="1" kern="1200" noProof="0" dirty="0" err="1"/>
            <a:t>éjour</a:t>
          </a:r>
          <a:r>
            <a:rPr lang="fr-CA" sz="1200" b="1" kern="1200" dirty="0"/>
            <a:t> </a:t>
          </a:r>
          <a:r>
            <a:rPr lang="fr-CA" sz="1200" b="1" kern="1200" noProof="0" dirty="0"/>
            <a:t>Augmentée</a:t>
          </a:r>
        </a:p>
      </dsp:txBody>
      <dsp:txXfrm>
        <a:off x="2078414" y="195801"/>
        <a:ext cx="1214182" cy="943114"/>
      </dsp:txXfrm>
    </dsp:sp>
    <dsp:sp modelId="{ED55B821-5094-A948-9276-6B51FE315E32}">
      <dsp:nvSpPr>
        <dsp:cNvPr id="0" name=""/>
        <dsp:cNvSpPr/>
      </dsp:nvSpPr>
      <dsp:spPr>
        <a:xfrm>
          <a:off x="3612838" y="1737650"/>
          <a:ext cx="1619683" cy="1333764"/>
        </a:xfrm>
        <a:prstGeom prst="ellipse">
          <a:avLst/>
        </a:prstGeom>
        <a:solidFill>
          <a:schemeClr val="accent3">
            <a:alpha val="50000"/>
            <a:hueOff val="-4991659"/>
            <a:satOff val="42307"/>
            <a:lumOff val="42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b="1" kern="1200" dirty="0"/>
            <a:t>S</a:t>
          </a:r>
          <a:r>
            <a:rPr lang="fr-CA" sz="1200" b="1" kern="1200" noProof="0" dirty="0" err="1"/>
            <a:t>aisons</a:t>
          </a:r>
          <a:endParaRPr lang="fr-CA" sz="1200" b="1" kern="1200" noProof="0" dirty="0"/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b="1" kern="1200" noProof="0" dirty="0"/>
            <a:t>Équilibrées &amp;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b="1" kern="1200" noProof="0" dirty="0"/>
            <a:t>Mieux Reparties  </a:t>
          </a:r>
        </a:p>
      </dsp:txBody>
      <dsp:txXfrm>
        <a:off x="3850035" y="1932975"/>
        <a:ext cx="1145289" cy="943114"/>
      </dsp:txXfrm>
    </dsp:sp>
    <dsp:sp modelId="{956851B0-78E3-8D4C-A47A-8300AE0ECEF2}">
      <dsp:nvSpPr>
        <dsp:cNvPr id="0" name=""/>
        <dsp:cNvSpPr/>
      </dsp:nvSpPr>
      <dsp:spPr>
        <a:xfrm>
          <a:off x="1899611" y="3474825"/>
          <a:ext cx="1571787" cy="1333764"/>
        </a:xfrm>
        <a:prstGeom prst="ellipse">
          <a:avLst/>
        </a:prstGeom>
        <a:solidFill>
          <a:schemeClr val="accent3">
            <a:alpha val="50000"/>
            <a:hueOff val="-7487489"/>
            <a:satOff val="63461"/>
            <a:lumOff val="63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050" b="1" kern="1200" dirty="0"/>
            <a:t>Clients P</a:t>
          </a:r>
          <a:r>
            <a:rPr lang="fr-CA" sz="1050" b="1" kern="1200" noProof="0" dirty="0"/>
            <a:t>ayants &amp; responsables</a:t>
          </a:r>
        </a:p>
        <a:p>
          <a:pPr marL="0" lvl="0" indent="0" algn="ctr" defTabSz="466725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050" b="1" kern="1200" noProof="0" dirty="0"/>
            <a:t> </a:t>
          </a:r>
          <a:r>
            <a:rPr lang="en-US" sz="1100" b="1" kern="1200" dirty="0"/>
            <a:t>$$$/GES</a:t>
          </a:r>
          <a:endParaRPr lang="fr-CA" sz="1100" b="1" kern="1200" noProof="0" dirty="0"/>
        </a:p>
      </dsp:txBody>
      <dsp:txXfrm>
        <a:off x="2129794" y="3670150"/>
        <a:ext cx="1111421" cy="943114"/>
      </dsp:txXfrm>
    </dsp:sp>
    <dsp:sp modelId="{3960BCE3-CF28-7642-ACEA-51CA7353A4C0}">
      <dsp:nvSpPr>
        <dsp:cNvPr id="0" name=""/>
        <dsp:cNvSpPr/>
      </dsp:nvSpPr>
      <dsp:spPr>
        <a:xfrm>
          <a:off x="160743" y="1737650"/>
          <a:ext cx="1575175" cy="1333764"/>
        </a:xfrm>
        <a:prstGeom prst="ellipse">
          <a:avLst/>
        </a:prstGeom>
        <a:solidFill>
          <a:schemeClr val="accent3">
            <a:alpha val="50000"/>
            <a:hueOff val="-9983318"/>
            <a:satOff val="84615"/>
            <a:lumOff val="8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b="1" kern="1200" dirty="0"/>
            <a:t>Explorer &amp; Découvrir  </a:t>
          </a:r>
          <a:r>
            <a:rPr lang="fr-CA" sz="1200" b="1" kern="1200" noProof="0" dirty="0"/>
            <a:t>Région </a:t>
          </a:r>
          <a:r>
            <a:rPr lang="fr-CA" sz="1200" b="1" kern="1200" dirty="0"/>
            <a:t> </a:t>
          </a:r>
        </a:p>
      </dsp:txBody>
      <dsp:txXfrm>
        <a:off x="391422" y="1932975"/>
        <a:ext cx="1113817" cy="9431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ecb122d45b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ecb122d45b_1_2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p5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4590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p5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19042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p5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1724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p5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08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p5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12039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p5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7650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ecb122d45b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9" name="Google Shape;349;gecb122d45b_1_3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ea60c336ae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ea60c336ae_2_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b="1" dirty="0">
                <a:solidFill>
                  <a:schemeClr val="dk1"/>
                </a:solidFill>
              </a:rPr>
              <a:t>•</a:t>
            </a:r>
            <a:r>
              <a:rPr lang="fr" b="1" dirty="0" err="1">
                <a:solidFill>
                  <a:schemeClr val="dk1"/>
                </a:solidFill>
              </a:rPr>
              <a:t>HelloSafe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b="1">
                <a:solidFill>
                  <a:schemeClr val="dk1"/>
                </a:solidFill>
              </a:rPr>
              <a:t>•Le Québec arrive au troisième rang des provinces canadiennes en termes de pertes en revenus touristiques dues à la COVID-19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b="1">
                <a:solidFill>
                  <a:schemeClr val="dk1"/>
                </a:solidFill>
              </a:rPr>
              <a:t>•2019 16,43$G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b="1">
                <a:solidFill>
                  <a:schemeClr val="dk1"/>
                </a:solidFill>
              </a:rPr>
              <a:t>•2020 9,5$G (-x%)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b="1">
                <a:solidFill>
                  <a:schemeClr val="dk1"/>
                </a:solidFill>
              </a:rPr>
              <a:t>•2021 8,2$G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b="1">
                <a:solidFill>
                  <a:schemeClr val="dk1"/>
                </a:solidFill>
              </a:rPr>
              <a:t>•2020 11-12$G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ee7ab1d953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ee7ab1d953_1_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400">
                <a:solidFill>
                  <a:srgbClr val="262F50"/>
                </a:solidFill>
              </a:rPr>
              <a:t>Les clientèles touristiques de la région de Québec se répartissaient ainsi :</a:t>
            </a:r>
            <a:endParaRPr sz="1400">
              <a:solidFill>
                <a:srgbClr val="262F5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rgbClr val="262F5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400">
                <a:solidFill>
                  <a:srgbClr val="262F50"/>
                </a:solidFill>
              </a:rPr>
              <a:t>2,9 M de touristes québécois (63 %)   </a:t>
            </a:r>
            <a:endParaRPr sz="1400">
              <a:solidFill>
                <a:srgbClr val="262F5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rgbClr val="262F5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400">
                <a:solidFill>
                  <a:srgbClr val="262F50"/>
                </a:solidFill>
              </a:rPr>
              <a:t>586K de touristes d’autres provinces canadiennes (13 %)</a:t>
            </a:r>
            <a:endParaRPr sz="1400">
              <a:solidFill>
                <a:srgbClr val="262F5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rgbClr val="262F5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400">
                <a:solidFill>
                  <a:srgbClr val="262F50"/>
                </a:solidFill>
              </a:rPr>
              <a:t>512K de touristes des États-Unis (11 %)</a:t>
            </a:r>
            <a:endParaRPr sz="1400">
              <a:solidFill>
                <a:srgbClr val="262F5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rgbClr val="262F5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>
                <a:solidFill>
                  <a:srgbClr val="262F50"/>
                </a:solidFill>
              </a:rPr>
              <a:t>598 K de touristes d’ailleurs dans le monde (13 %)</a:t>
            </a:r>
            <a:endParaRPr sz="1400">
              <a:solidFill>
                <a:srgbClr val="262F5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62F5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 b="1">
                <a:solidFill>
                  <a:srgbClr val="262F50"/>
                </a:solidFill>
              </a:rPr>
              <a:t>Retombées économiques du tourisme</a:t>
            </a:r>
            <a:endParaRPr sz="1400" b="1">
              <a:solidFill>
                <a:srgbClr val="262F5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400">
                <a:solidFill>
                  <a:srgbClr val="262F50"/>
                </a:solidFill>
              </a:rPr>
              <a:t>- En 2017, les visiteurs (touristes et excursionnistes) ont dépensé un peu plus de 2 milliards de dollars dans la région touristique de Québec</a:t>
            </a:r>
            <a:endParaRPr sz="1400">
              <a:solidFill>
                <a:srgbClr val="262F5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ee7ab1d953_1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ee7ab1d953_1_23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5642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ee7ab1d953_1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ee7ab1d953_1_23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4593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ee7ab1d953_1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ee7ab1d953_1_27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p5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p5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2203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p5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0966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ee7ab1d953_1_49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gee7ab1d953_1_49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gee7ab1d953_1_49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ee7ab1d953_1_528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gee7ab1d953_1_528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gee7ab1d953_1_5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ee7ab1d953_1_5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seul">
  <p:cSld name="Contenu seul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ee7ab1d953_1_534"/>
          <p:cNvSpPr txBox="1">
            <a:spLocks noGrp="1"/>
          </p:cNvSpPr>
          <p:nvPr>
            <p:ph type="body" idx="1"/>
          </p:nvPr>
        </p:nvSpPr>
        <p:spPr>
          <a:xfrm>
            <a:off x="403226" y="365125"/>
            <a:ext cx="8334000" cy="44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228600" algn="l" rtl="0">
              <a:lnSpc>
                <a:spcPct val="92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3180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Char char="•"/>
              <a:defRPr sz="32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3180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Char char="•"/>
              <a:defRPr sz="32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92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sz="2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8100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•"/>
              <a:defRPr sz="2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•"/>
              <a:defRPr sz="2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92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3020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•"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3020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•"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2" name="Google Shape;52;gee7ab1d953_1_534"/>
          <p:cNvSpPr txBox="1">
            <a:spLocks noGrp="1"/>
          </p:cNvSpPr>
          <p:nvPr>
            <p:ph type="dt" idx="10"/>
          </p:nvPr>
        </p:nvSpPr>
        <p:spPr>
          <a:xfrm>
            <a:off x="1455173" y="4931725"/>
            <a:ext cx="2634000" cy="1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3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3" name="Google Shape;53;gee7ab1d953_1_534"/>
          <p:cNvSpPr txBox="1">
            <a:spLocks noGrp="1"/>
          </p:cNvSpPr>
          <p:nvPr>
            <p:ph type="ftr" idx="11"/>
          </p:nvPr>
        </p:nvSpPr>
        <p:spPr>
          <a:xfrm>
            <a:off x="403225" y="4931725"/>
            <a:ext cx="2084400" cy="1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3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4" name="Google Shape;54;gee7ab1d953_1_534"/>
          <p:cNvSpPr txBox="1">
            <a:spLocks noGrp="1"/>
          </p:cNvSpPr>
          <p:nvPr>
            <p:ph type="sldNum" idx="12"/>
          </p:nvPr>
        </p:nvSpPr>
        <p:spPr>
          <a:xfrm>
            <a:off x="7907500" y="4839325"/>
            <a:ext cx="8424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40"/>
              <a:buFont typeface="Arial"/>
              <a:buNone/>
              <a:defRPr sz="184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40"/>
              <a:buFont typeface="Arial"/>
              <a:buNone/>
              <a:defRPr sz="184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40"/>
              <a:buFont typeface="Arial"/>
              <a:buNone/>
              <a:defRPr sz="184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40"/>
              <a:buFont typeface="Arial"/>
              <a:buNone/>
              <a:defRPr sz="184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40"/>
              <a:buFont typeface="Arial"/>
              <a:buNone/>
              <a:defRPr sz="184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40"/>
              <a:buFont typeface="Arial"/>
              <a:buNone/>
              <a:defRPr sz="184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40"/>
              <a:buFont typeface="Arial"/>
              <a:buNone/>
              <a:defRPr sz="184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40"/>
              <a:buFont typeface="Arial"/>
              <a:buNone/>
              <a:defRPr sz="184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40"/>
              <a:buFont typeface="Arial"/>
              <a:buNone/>
              <a:defRPr sz="184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ee7ab1d953_1_49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gee7ab1d953_1_49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ee7ab1d953_1_50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gee7ab1d953_1_50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gee7ab1d953_1_50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ee7ab1d953_1_50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ee7ab1d953_1_50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gee7ab1d953_1_50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gee7ab1d953_1_50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ee7ab1d953_1_50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gee7ab1d953_1_50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ee7ab1d953_1_51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gee7ab1d953_1_51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gee7ab1d953_1_5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ee7ab1d953_1_51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gee7ab1d953_1_5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ee7ab1d953_1_51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gee7ab1d953_1_51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gee7ab1d953_1_51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gee7ab1d953_1_51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gee7ab1d953_1_5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ee7ab1d953_1_52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gee7ab1d953_1_5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ee7ab1d953_1_48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gee7ab1d953_1_48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gee7ab1d953_1_4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jp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F50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cb122d45b_1_26"/>
          <p:cNvSpPr txBox="1"/>
          <p:nvPr/>
        </p:nvSpPr>
        <p:spPr>
          <a:xfrm>
            <a:off x="845997" y="2729334"/>
            <a:ext cx="4011300" cy="4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 b="1" dirty="0">
                <a:solidFill>
                  <a:schemeClr val="lt1"/>
                </a:solidFill>
              </a:rPr>
              <a:t> 8 décembre 2021 </a:t>
            </a:r>
            <a:endParaRPr sz="1900"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0" name="Google Shape;60;gecb122d45b_1_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4018" y="1849107"/>
            <a:ext cx="3525581" cy="709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gecb122d45b_1_26"/>
          <p:cNvPicPr preferRelativeResize="0"/>
          <p:nvPr/>
        </p:nvPicPr>
        <p:blipFill rotWithShape="1">
          <a:blip r:embed="rId4">
            <a:alphaModFix/>
          </a:blip>
          <a:srcRect t="13182" r="5437" b="9639"/>
          <a:stretch/>
        </p:blipFill>
        <p:spPr>
          <a:xfrm>
            <a:off x="5416275" y="0"/>
            <a:ext cx="2966349" cy="5116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gecb122d45b_1_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48254" y="379825"/>
            <a:ext cx="1472925" cy="69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C4C8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572C3D6-532B-1C4E-BA94-065DC94795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951271"/>
              </p:ext>
            </p:extLst>
          </p:nvPr>
        </p:nvGraphicFramePr>
        <p:xfrm>
          <a:off x="1964825" y="169334"/>
          <a:ext cx="5393265" cy="4809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Google Shape;60;gecb122d45b_1_26">
            <a:extLst>
              <a:ext uri="{FF2B5EF4-FFF2-40B4-BE49-F238E27FC236}">
                <a16:creationId xmlns:a16="http://schemas.microsoft.com/office/drawing/2014/main" id="{0AE507F0-DFB0-AB4D-B87B-3FFE57A04B49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1253" y="371681"/>
            <a:ext cx="2348346" cy="491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0868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C4C8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39;gee7ab1d953_1_594">
            <a:extLst>
              <a:ext uri="{FF2B5EF4-FFF2-40B4-BE49-F238E27FC236}">
                <a16:creationId xmlns:a16="http://schemas.microsoft.com/office/drawing/2014/main" id="{CA97B05C-6D08-4048-8FE8-DD9C94DAE44F}"/>
              </a:ext>
            </a:extLst>
          </p:cNvPr>
          <p:cNvSpPr txBox="1"/>
          <p:nvPr/>
        </p:nvSpPr>
        <p:spPr>
          <a:xfrm>
            <a:off x="129836" y="333793"/>
            <a:ext cx="692842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 b="1" i="1" dirty="0">
                <a:solidFill>
                  <a:srgbClr val="1C3678"/>
                </a:solidFill>
              </a:rPr>
              <a:t>Tourisme durable – Objectifs &amp; Orientations  </a:t>
            </a:r>
            <a:endParaRPr sz="2000" b="1" i="1" dirty="0">
              <a:solidFill>
                <a:srgbClr val="1C3678"/>
              </a:solidFill>
            </a:endParaRPr>
          </a:p>
        </p:txBody>
      </p:sp>
      <p:sp>
        <p:nvSpPr>
          <p:cNvPr id="13" name="Google Shape;239;gee7ab1d953_1_594">
            <a:extLst>
              <a:ext uri="{FF2B5EF4-FFF2-40B4-BE49-F238E27FC236}">
                <a16:creationId xmlns:a16="http://schemas.microsoft.com/office/drawing/2014/main" id="{7D899CEB-EC97-B548-B4E5-F1305E14DA7E}"/>
              </a:ext>
            </a:extLst>
          </p:cNvPr>
          <p:cNvSpPr txBox="1"/>
          <p:nvPr/>
        </p:nvSpPr>
        <p:spPr>
          <a:xfrm>
            <a:off x="-170759" y="1175285"/>
            <a:ext cx="9149395" cy="2846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A" sz="1800" b="1" dirty="0">
                <a:solidFill>
                  <a:srgbClr val="1C3678"/>
                </a:solidFill>
              </a:rPr>
              <a:t>Diminuer les GES – carbone neutre 2045</a:t>
            </a:r>
          </a:p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CA" sz="700" b="1" dirty="0">
              <a:solidFill>
                <a:srgbClr val="1C3678"/>
              </a:solidFill>
            </a:endParaRPr>
          </a:p>
          <a:p>
            <a:pPr marL="342900" lvl="0" indent="-342900" algn="ctr">
              <a:buFont typeface="Arial" panose="020B0604020202020204" pitchFamily="34" charset="0"/>
              <a:buChar char="•"/>
            </a:pPr>
            <a:r>
              <a:rPr lang="fr-CA" sz="1800" b="1" dirty="0">
                <a:solidFill>
                  <a:srgbClr val="1C3678"/>
                </a:solidFill>
              </a:rPr>
              <a:t>Contribuer </a:t>
            </a:r>
            <a:r>
              <a:rPr lang="fr-CA" sz="1800" b="1" dirty="0">
                <a:solidFill>
                  <a:srgbClr val="003E6C"/>
                </a:solidFill>
              </a:rPr>
              <a:t>à</a:t>
            </a:r>
            <a:r>
              <a:rPr lang="fr-CA" sz="1800" b="1" dirty="0">
                <a:solidFill>
                  <a:srgbClr val="1C3678"/>
                </a:solidFill>
              </a:rPr>
              <a:t> la relance en tourisme par un positionnement durable </a:t>
            </a:r>
          </a:p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CA" sz="900" b="1" dirty="0">
              <a:solidFill>
                <a:srgbClr val="1C3678"/>
              </a:solidFill>
            </a:endParaRPr>
          </a:p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A" sz="1800" b="1" dirty="0">
                <a:solidFill>
                  <a:srgbClr val="1C3678"/>
                </a:solidFill>
              </a:rPr>
              <a:t>Création &amp; bonification d’expérience touristiques 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</a:pPr>
            <a:r>
              <a:rPr lang="fr-CA" sz="1800" b="1" dirty="0">
                <a:solidFill>
                  <a:srgbClr val="1C3678"/>
                </a:solidFill>
              </a:rPr>
              <a:t>uniques &amp; écoresponsable 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</a:pPr>
            <a:endParaRPr lang="fr-CA" sz="700" b="1" dirty="0">
              <a:solidFill>
                <a:srgbClr val="1C3678"/>
              </a:solidFill>
            </a:endParaRPr>
          </a:p>
          <a:p>
            <a:pPr marL="342900" lvl="0" indent="-342900" algn="ctr">
              <a:buFont typeface="Arial" panose="020B0604020202020204" pitchFamily="34" charset="0"/>
              <a:buChar char="•"/>
            </a:pPr>
            <a:r>
              <a:rPr lang="fr-CA" sz="1800" b="1" dirty="0">
                <a:solidFill>
                  <a:srgbClr val="1C3678"/>
                </a:solidFill>
              </a:rPr>
              <a:t>Prioriser les visiteurs </a:t>
            </a:r>
            <a:r>
              <a:rPr lang="fr-CA" sz="1800" b="1" dirty="0">
                <a:solidFill>
                  <a:srgbClr val="003E6C"/>
                </a:solidFill>
              </a:rPr>
              <a:t>à</a:t>
            </a:r>
            <a:r>
              <a:rPr lang="fr-CA" sz="1800" b="1" dirty="0">
                <a:solidFill>
                  <a:srgbClr val="1C3678"/>
                </a:solidFill>
              </a:rPr>
              <a:t> haut rendement économique et environnemental </a:t>
            </a:r>
          </a:p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CA" sz="1000" b="1" dirty="0">
              <a:solidFill>
                <a:srgbClr val="1C3678"/>
              </a:solidFill>
            </a:endParaRPr>
          </a:p>
          <a:p>
            <a:pPr marL="342900" lvl="0" indent="-342900" algn="ctr">
              <a:buFont typeface="Arial" panose="020B0604020202020204" pitchFamily="34" charset="0"/>
              <a:buChar char="•"/>
            </a:pPr>
            <a:r>
              <a:rPr lang="fr-CA" sz="1800" b="1" dirty="0">
                <a:solidFill>
                  <a:srgbClr val="1C3678"/>
                </a:solidFill>
              </a:rPr>
              <a:t>Résidents heureux &amp; contributifs </a:t>
            </a:r>
            <a:r>
              <a:rPr lang="fr-CA" sz="1800" b="1" dirty="0">
                <a:solidFill>
                  <a:srgbClr val="003E6C"/>
                </a:solidFill>
              </a:rPr>
              <a:t>à</a:t>
            </a:r>
            <a:r>
              <a:rPr lang="fr-CA" sz="1800" b="1" dirty="0">
                <a:solidFill>
                  <a:srgbClr val="1C3678"/>
                </a:solidFill>
              </a:rPr>
              <a:t> l’accueil 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</a:pPr>
            <a:endParaRPr lang="fr-CA" sz="1050" b="1" dirty="0">
              <a:solidFill>
                <a:srgbClr val="1C3678"/>
              </a:solidFill>
            </a:endParaRPr>
          </a:p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A" sz="1800" b="1" dirty="0">
                <a:solidFill>
                  <a:srgbClr val="1C3678"/>
                </a:solidFill>
              </a:rPr>
              <a:t>Préserver la biodiversité de la région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116389-6118-6744-8FB5-B42BD48B03AE}"/>
              </a:ext>
            </a:extLst>
          </p:cNvPr>
          <p:cNvSpPr txBox="1"/>
          <p:nvPr/>
        </p:nvSpPr>
        <p:spPr>
          <a:xfrm>
            <a:off x="248357" y="4440517"/>
            <a:ext cx="8730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800" b="1" i="1" dirty="0">
                <a:solidFill>
                  <a:srgbClr val="035619"/>
                </a:solidFill>
              </a:rPr>
              <a:t>Cohésion Sociale – Santé Globale – </a:t>
            </a:r>
            <a:r>
              <a:rPr lang="fr-CA" sz="1800" b="1" i="1" dirty="0" err="1">
                <a:solidFill>
                  <a:srgbClr val="035619"/>
                </a:solidFill>
              </a:rPr>
              <a:t>Décarbonisation</a:t>
            </a:r>
            <a:r>
              <a:rPr lang="fr-CA" sz="1800" b="1" i="1" dirty="0">
                <a:solidFill>
                  <a:srgbClr val="035619"/>
                </a:solidFill>
              </a:rPr>
              <a:t> – Résilience – Transition </a:t>
            </a:r>
          </a:p>
        </p:txBody>
      </p:sp>
      <p:pic>
        <p:nvPicPr>
          <p:cNvPr id="6" name="Google Shape;60;gecb122d45b_1_26">
            <a:extLst>
              <a:ext uri="{FF2B5EF4-FFF2-40B4-BE49-F238E27FC236}">
                <a16:creationId xmlns:a16="http://schemas.microsoft.com/office/drawing/2014/main" id="{19B6CB83-052D-944A-9C8F-64B720F106F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8261" y="415969"/>
            <a:ext cx="1753230" cy="3693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094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C4C8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40;gee7ab1d953_1_594">
            <a:extLst>
              <a:ext uri="{FF2B5EF4-FFF2-40B4-BE49-F238E27FC236}">
                <a16:creationId xmlns:a16="http://schemas.microsoft.com/office/drawing/2014/main" id="{39C68E6B-0122-FE46-A721-42A9F1B800BF}"/>
              </a:ext>
            </a:extLst>
          </p:cNvPr>
          <p:cNvSpPr txBox="1"/>
          <p:nvPr/>
        </p:nvSpPr>
        <p:spPr>
          <a:xfrm>
            <a:off x="527927" y="888928"/>
            <a:ext cx="5937958" cy="5142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143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3678"/>
              </a:buClr>
              <a:buSzPts val="1800"/>
            </a:pPr>
            <a:endParaRPr lang="fr-CA" sz="1600" b="1" dirty="0">
              <a:solidFill>
                <a:srgbClr val="1C3678"/>
              </a:solidFill>
            </a:endParaRPr>
          </a:p>
          <a:p>
            <a:pPr marL="457200" lvl="0" indent="-342900">
              <a:lnSpc>
                <a:spcPct val="115000"/>
              </a:lnSpc>
              <a:buClr>
                <a:srgbClr val="1C3678"/>
              </a:buClr>
              <a:buSzPts val="1800"/>
              <a:buChar char="❖"/>
            </a:pPr>
            <a:r>
              <a:rPr lang="fr-CA" sz="1600" b="1" dirty="0">
                <a:solidFill>
                  <a:srgbClr val="1C3678"/>
                </a:solidFill>
              </a:rPr>
              <a:t>Démarches à date: </a:t>
            </a:r>
          </a:p>
          <a:p>
            <a:pPr marL="457200" lvl="1" indent="-342900">
              <a:lnSpc>
                <a:spcPct val="115000"/>
              </a:lnSpc>
              <a:buClr>
                <a:srgbClr val="1C3678"/>
              </a:buClr>
              <a:buSzPts val="1800"/>
              <a:buChar char="❖"/>
            </a:pPr>
            <a:r>
              <a:rPr lang="fr-CA" sz="1600" b="1" dirty="0">
                <a:solidFill>
                  <a:srgbClr val="1C3678"/>
                </a:solidFill>
              </a:rPr>
              <a:t>    Déclaration Glasgow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3678"/>
              </a:buClr>
              <a:buSzPts val="1800"/>
              <a:buChar char="❖"/>
            </a:pPr>
            <a:r>
              <a:rPr lang="en-CA" sz="1600" b="1" dirty="0">
                <a:solidFill>
                  <a:srgbClr val="1C3678"/>
                </a:solidFill>
              </a:rPr>
              <a:t>    Global Destination Sustainability Movement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3678"/>
              </a:buClr>
              <a:buSzPts val="1800"/>
              <a:buChar char="❖"/>
            </a:pPr>
            <a:r>
              <a:rPr lang="fr-CA" sz="1600" b="1" dirty="0">
                <a:solidFill>
                  <a:srgbClr val="1C3678"/>
                </a:solidFill>
              </a:rPr>
              <a:t>    Tourisme Durable Québec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3678"/>
              </a:buClr>
              <a:buSzPts val="1800"/>
              <a:buChar char="❖"/>
            </a:pPr>
            <a:endParaRPr lang="fr-CA" sz="1100" b="1" dirty="0">
              <a:solidFill>
                <a:srgbClr val="1C3678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3678"/>
              </a:buClr>
              <a:buSzPts val="1800"/>
              <a:buChar char="❖"/>
            </a:pPr>
            <a:r>
              <a:rPr lang="fr-CA" sz="1600" b="1" dirty="0">
                <a:solidFill>
                  <a:srgbClr val="1C3678"/>
                </a:solidFill>
              </a:rPr>
              <a:t>Programme Tourisme Durable 2022: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3678"/>
              </a:buClr>
              <a:buSzPts val="1800"/>
              <a:buChar char="❖"/>
            </a:pPr>
            <a:endParaRPr lang="fr-CA" sz="900" b="1" dirty="0">
              <a:solidFill>
                <a:srgbClr val="1C3678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3678"/>
              </a:buClr>
              <a:buSzPts val="1800"/>
              <a:buChar char="❖"/>
            </a:pPr>
            <a:r>
              <a:rPr lang="fr-CA" sz="1600" b="1" dirty="0">
                <a:solidFill>
                  <a:srgbClr val="1C3678"/>
                </a:solidFill>
              </a:rPr>
              <a:t>    Certification internationale à venir</a:t>
            </a:r>
          </a:p>
          <a:p>
            <a:pPr marL="1143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3678"/>
              </a:buClr>
              <a:buSzPts val="1800"/>
            </a:pPr>
            <a:endParaRPr lang="fr-CA" sz="400" b="1" dirty="0">
              <a:solidFill>
                <a:srgbClr val="1C3678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3678"/>
              </a:buClr>
              <a:buSzPts val="1800"/>
              <a:buChar char="❖"/>
            </a:pPr>
            <a:r>
              <a:rPr lang="fr-CA" sz="1600" b="1" dirty="0">
                <a:solidFill>
                  <a:srgbClr val="1C3678"/>
                </a:solidFill>
              </a:rPr>
              <a:t>    Programme régional de compensation carbone pour    </a:t>
            </a:r>
          </a:p>
          <a:p>
            <a:pPr marL="1143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3678"/>
              </a:buClr>
              <a:buSzPts val="1800"/>
            </a:pPr>
            <a:r>
              <a:rPr lang="fr-CA" sz="1600" b="1" dirty="0">
                <a:solidFill>
                  <a:srgbClr val="1C3678"/>
                </a:solidFill>
              </a:rPr>
              <a:t>                  PME et visiteurs 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3678"/>
              </a:buClr>
              <a:buSzPts val="1800"/>
              <a:buChar char="❖"/>
            </a:pPr>
            <a:endParaRPr lang="fr-CA" sz="400" b="1" dirty="0">
              <a:solidFill>
                <a:srgbClr val="1C3678"/>
              </a:solidFill>
            </a:endParaRPr>
          </a:p>
          <a:p>
            <a:pPr marL="400050" lvl="0" indent="-285750">
              <a:lnSpc>
                <a:spcPct val="115000"/>
              </a:lnSpc>
              <a:buClr>
                <a:srgbClr val="1C3678"/>
              </a:buClr>
              <a:buSzPts val="1800"/>
              <a:buFont typeface="Wingdings" pitchFamily="2" charset="2"/>
              <a:buChar char="v"/>
            </a:pPr>
            <a:r>
              <a:rPr lang="fr-CA" sz="1600" b="1" dirty="0">
                <a:solidFill>
                  <a:srgbClr val="003E6C"/>
                </a:solidFill>
              </a:rPr>
              <a:t>     « Eco-accompagnent » pour les entreprises en 2022</a:t>
            </a:r>
          </a:p>
          <a:p>
            <a:pPr marL="114300" lvl="0">
              <a:lnSpc>
                <a:spcPct val="115000"/>
              </a:lnSpc>
              <a:buClr>
                <a:srgbClr val="1C3678"/>
              </a:buClr>
              <a:buSzPts val="1800"/>
            </a:pPr>
            <a:endParaRPr lang="fr-CA" sz="400" b="1" dirty="0">
              <a:solidFill>
                <a:srgbClr val="003E6C"/>
              </a:solidFill>
            </a:endParaRPr>
          </a:p>
          <a:p>
            <a:pPr marL="457200" lvl="0" indent="-342900">
              <a:lnSpc>
                <a:spcPct val="115000"/>
              </a:lnSpc>
              <a:buClr>
                <a:srgbClr val="1C3678"/>
              </a:buClr>
              <a:buSzPts val="1800"/>
              <a:buChar char="❖"/>
            </a:pPr>
            <a:r>
              <a:rPr lang="fr-CA" sz="1600" b="1" dirty="0">
                <a:solidFill>
                  <a:srgbClr val="003E6C"/>
                </a:solidFill>
              </a:rPr>
              <a:t>    « Eco – Responsabilités &amp; Eco–Conditions » 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3678"/>
              </a:buClr>
              <a:buSzPts val="1800"/>
              <a:buChar char="❖"/>
            </a:pPr>
            <a:endParaRPr lang="fr-CA" sz="1600" b="1" dirty="0">
              <a:solidFill>
                <a:srgbClr val="1C3678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3678"/>
              </a:buClr>
              <a:buSzPts val="1800"/>
              <a:buChar char="❖"/>
            </a:pPr>
            <a:endParaRPr lang="fr-CA" sz="1200" b="1" dirty="0">
              <a:solidFill>
                <a:srgbClr val="1C3678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3678"/>
              </a:buClr>
              <a:buSzPts val="1800"/>
              <a:buChar char="❖"/>
            </a:pPr>
            <a:endParaRPr sz="1600" b="1" dirty="0">
              <a:solidFill>
                <a:srgbClr val="1C3678"/>
              </a:solidFill>
            </a:endParaRPr>
          </a:p>
          <a:p>
            <a:pPr marL="1143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3678"/>
              </a:buClr>
              <a:buSzPts val="1800"/>
            </a:pPr>
            <a:endParaRPr sz="1600" b="1" dirty="0">
              <a:solidFill>
                <a:srgbClr val="1C367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4603CE08-D995-0449-A6BE-AF18C8582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4578" y="982313"/>
            <a:ext cx="1671495" cy="1170186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5" name="Picture 14" descr="Chart, sunburst chart&#10;&#10;Description automatically generated">
            <a:extLst>
              <a:ext uri="{FF2B5EF4-FFF2-40B4-BE49-F238E27FC236}">
                <a16:creationId xmlns:a16="http://schemas.microsoft.com/office/drawing/2014/main" id="{60B37285-1E79-A64C-8705-A6341B4F0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9507" y="2432273"/>
            <a:ext cx="1955956" cy="81540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6" name="Image 2">
            <a:extLst>
              <a:ext uri="{FF2B5EF4-FFF2-40B4-BE49-F238E27FC236}">
                <a16:creationId xmlns:a16="http://schemas.microsoft.com/office/drawing/2014/main" id="{48A6E3C5-45DD-7A4B-B7FA-11637D3B1F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3644" y="3527448"/>
            <a:ext cx="1407682" cy="901353"/>
          </a:xfrm>
          <a:prstGeom prst="rect">
            <a:avLst/>
          </a:prstGeom>
        </p:spPr>
      </p:pic>
      <p:sp>
        <p:nvSpPr>
          <p:cNvPr id="17" name="Google Shape;239;gee7ab1d953_1_594">
            <a:extLst>
              <a:ext uri="{FF2B5EF4-FFF2-40B4-BE49-F238E27FC236}">
                <a16:creationId xmlns:a16="http://schemas.microsoft.com/office/drawing/2014/main" id="{AFD70A9A-7EA6-7D4F-9ADB-428CAEC1574F}"/>
              </a:ext>
            </a:extLst>
          </p:cNvPr>
          <p:cNvSpPr txBox="1"/>
          <p:nvPr/>
        </p:nvSpPr>
        <p:spPr>
          <a:xfrm>
            <a:off x="644336" y="241650"/>
            <a:ext cx="88488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b="1" i="1" dirty="0">
                <a:solidFill>
                  <a:srgbClr val="1C3678"/>
                </a:solidFill>
              </a:rPr>
              <a:t>Programme Tourisme Durable Lancement 2022</a:t>
            </a:r>
            <a:endParaRPr sz="2400" b="1" i="1" dirty="0">
              <a:solidFill>
                <a:srgbClr val="1C36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117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C4C8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39;gee7ab1d953_1_594">
            <a:extLst>
              <a:ext uri="{FF2B5EF4-FFF2-40B4-BE49-F238E27FC236}">
                <a16:creationId xmlns:a16="http://schemas.microsoft.com/office/drawing/2014/main" id="{CA97B05C-6D08-4048-8FE8-DD9C94DAE44F}"/>
              </a:ext>
            </a:extLst>
          </p:cNvPr>
          <p:cNvSpPr txBox="1"/>
          <p:nvPr/>
        </p:nvSpPr>
        <p:spPr>
          <a:xfrm>
            <a:off x="644336" y="241650"/>
            <a:ext cx="88488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b="1" i="1" dirty="0">
                <a:solidFill>
                  <a:srgbClr val="1C3678"/>
                </a:solidFill>
              </a:rPr>
              <a:t>Programme Tourisme Durable Lancement 2022</a:t>
            </a:r>
            <a:endParaRPr sz="2400" b="1" i="1" dirty="0">
              <a:solidFill>
                <a:srgbClr val="1C3678"/>
              </a:solidFill>
            </a:endParaRPr>
          </a:p>
        </p:txBody>
      </p:sp>
      <p:sp>
        <p:nvSpPr>
          <p:cNvPr id="11" name="Google Shape;240;gee7ab1d953_1_594">
            <a:extLst>
              <a:ext uri="{FF2B5EF4-FFF2-40B4-BE49-F238E27FC236}">
                <a16:creationId xmlns:a16="http://schemas.microsoft.com/office/drawing/2014/main" id="{7BD44882-8D3B-5A42-9284-87A253EF1EB6}"/>
              </a:ext>
            </a:extLst>
          </p:cNvPr>
          <p:cNvSpPr txBox="1"/>
          <p:nvPr/>
        </p:nvSpPr>
        <p:spPr>
          <a:xfrm>
            <a:off x="1226227" y="1513331"/>
            <a:ext cx="4956364" cy="375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14300" lvl="0">
              <a:lnSpc>
                <a:spcPct val="115000"/>
              </a:lnSpc>
              <a:buClr>
                <a:srgbClr val="1C3678"/>
              </a:buClr>
              <a:buSzPts val="1800"/>
            </a:pPr>
            <a:endParaRPr lang="fr-CA" sz="1600" b="1" dirty="0">
              <a:solidFill>
                <a:srgbClr val="262F50"/>
              </a:solidFill>
            </a:endParaRPr>
          </a:p>
          <a:p>
            <a:pPr marL="457200" lvl="0" indent="-342900">
              <a:lnSpc>
                <a:spcPct val="115000"/>
              </a:lnSpc>
              <a:buClr>
                <a:srgbClr val="1C3678"/>
              </a:buClr>
              <a:buSzPts val="1800"/>
              <a:buChar char="❖"/>
            </a:pPr>
            <a:endParaRPr lang="fr-CA" sz="1100" b="1" dirty="0">
              <a:solidFill>
                <a:srgbClr val="003E6C"/>
              </a:solidFill>
            </a:endParaRPr>
          </a:p>
          <a:p>
            <a:pPr marL="457200" lvl="0" indent="-342900">
              <a:lnSpc>
                <a:spcPct val="115000"/>
              </a:lnSpc>
              <a:buClr>
                <a:srgbClr val="1C3678"/>
              </a:buClr>
              <a:buSzPts val="1800"/>
              <a:buChar char="❖"/>
            </a:pPr>
            <a:r>
              <a:rPr lang="fr-CA" sz="1600" b="1" dirty="0">
                <a:solidFill>
                  <a:srgbClr val="003E6C"/>
                </a:solidFill>
              </a:rPr>
              <a:t>Centre touristique de l’avenir à          l’Espace 400</a:t>
            </a:r>
            <a:r>
              <a:rPr lang="fr-CA" sz="1600" b="1" baseline="30000" dirty="0">
                <a:solidFill>
                  <a:srgbClr val="003E6C"/>
                </a:solidFill>
              </a:rPr>
              <a:t>e</a:t>
            </a:r>
            <a:r>
              <a:rPr lang="fr-CA" sz="1600" dirty="0">
                <a:solidFill>
                  <a:srgbClr val="003E6C"/>
                </a:solidFill>
              </a:rPr>
              <a:t> </a:t>
            </a:r>
          </a:p>
          <a:p>
            <a:pPr marL="457200" lvl="0" indent="-342900">
              <a:lnSpc>
                <a:spcPct val="115000"/>
              </a:lnSpc>
              <a:buClr>
                <a:srgbClr val="1C3678"/>
              </a:buClr>
              <a:buSzPts val="1800"/>
              <a:buChar char="❖"/>
            </a:pPr>
            <a:endParaRPr lang="fr-CA" sz="1100" b="1" dirty="0">
              <a:solidFill>
                <a:srgbClr val="003E6C"/>
              </a:solidFill>
            </a:endParaRPr>
          </a:p>
          <a:p>
            <a:pPr marL="457200" lvl="0" indent="-342900">
              <a:lnSpc>
                <a:spcPct val="115000"/>
              </a:lnSpc>
              <a:buClr>
                <a:srgbClr val="1C3678"/>
              </a:buClr>
              <a:buSzPts val="1800"/>
              <a:buChar char="❖"/>
            </a:pPr>
            <a:r>
              <a:rPr lang="fr-CA" sz="1600" b="1" dirty="0">
                <a:solidFill>
                  <a:srgbClr val="003E6C"/>
                </a:solidFill>
              </a:rPr>
              <a:t>Patrimoine durable</a:t>
            </a:r>
          </a:p>
          <a:p>
            <a:pPr marL="457200" lvl="0" indent="-342900">
              <a:lnSpc>
                <a:spcPct val="115000"/>
              </a:lnSpc>
              <a:buClr>
                <a:srgbClr val="1C3678"/>
              </a:buClr>
              <a:buSzPts val="1800"/>
              <a:buChar char="❖"/>
            </a:pPr>
            <a:endParaRPr lang="fr-CA" sz="1100" b="1" dirty="0">
              <a:solidFill>
                <a:srgbClr val="003E6C"/>
              </a:solidFill>
            </a:endParaRPr>
          </a:p>
          <a:p>
            <a:pPr marL="457200" indent="-342900">
              <a:lnSpc>
                <a:spcPct val="115000"/>
              </a:lnSpc>
              <a:buClr>
                <a:srgbClr val="1C3678"/>
              </a:buClr>
              <a:buSzPts val="1800"/>
              <a:buFont typeface="Arial"/>
              <a:buChar char="❖"/>
            </a:pPr>
            <a:r>
              <a:rPr lang="fr-CA" sz="1600" b="1" dirty="0">
                <a:solidFill>
                  <a:srgbClr val="003E6C"/>
                </a:solidFill>
              </a:rPr>
              <a:t>Santé Durable </a:t>
            </a:r>
          </a:p>
          <a:p>
            <a:pPr marL="457200" indent="-342900">
              <a:lnSpc>
                <a:spcPct val="115000"/>
              </a:lnSpc>
              <a:buClr>
                <a:srgbClr val="1C3678"/>
              </a:buClr>
              <a:buSzPts val="1800"/>
              <a:buFont typeface="Arial"/>
              <a:buChar char="❖"/>
            </a:pPr>
            <a:endParaRPr lang="fr-CA" sz="1600" b="1" dirty="0">
              <a:solidFill>
                <a:srgbClr val="003E6C"/>
              </a:solidFill>
            </a:endParaRPr>
          </a:p>
          <a:p>
            <a:pPr marL="114300" lvl="0">
              <a:lnSpc>
                <a:spcPct val="115000"/>
              </a:lnSpc>
              <a:buClr>
                <a:srgbClr val="1C3678"/>
              </a:buClr>
              <a:buSzPts val="1800"/>
            </a:pPr>
            <a:endParaRPr lang="fr-CA" sz="1600" dirty="0">
              <a:solidFill>
                <a:srgbClr val="003E6C"/>
              </a:solidFill>
            </a:endParaRPr>
          </a:p>
          <a:p>
            <a:pPr lvl="1"/>
            <a:endParaRPr lang="fr-CA" sz="1600" dirty="0">
              <a:solidFill>
                <a:srgbClr val="002060"/>
              </a:solidFill>
            </a:endParaRPr>
          </a:p>
          <a:p>
            <a:pPr lvl="1"/>
            <a:endParaRPr sz="1800" b="1" dirty="0">
              <a:solidFill>
                <a:srgbClr val="1C3678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dirty="0">
              <a:solidFill>
                <a:srgbClr val="1C367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7761F00A-6528-CD46-A512-A839D0278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1107" y="1264987"/>
            <a:ext cx="2814254" cy="2888846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29912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C4C8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55"/>
          <p:cNvSpPr txBox="1"/>
          <p:nvPr/>
        </p:nvSpPr>
        <p:spPr>
          <a:xfrm>
            <a:off x="644336" y="4809707"/>
            <a:ext cx="8334300" cy="16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fr" sz="5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sz="4400" b="1" i="0" u="none" strike="noStrike" cap="none">
              <a:solidFill>
                <a:srgbClr val="282F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265;p55">
            <a:extLst>
              <a:ext uri="{FF2B5EF4-FFF2-40B4-BE49-F238E27FC236}">
                <a16:creationId xmlns:a16="http://schemas.microsoft.com/office/drawing/2014/main" id="{55D6820D-8953-A643-85B6-AD65CB92883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49914" b="35934"/>
          <a:stretch/>
        </p:blipFill>
        <p:spPr>
          <a:xfrm>
            <a:off x="7793181" y="4035180"/>
            <a:ext cx="1350817" cy="110831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39;gee7ab1d953_1_594">
            <a:extLst>
              <a:ext uri="{FF2B5EF4-FFF2-40B4-BE49-F238E27FC236}">
                <a16:creationId xmlns:a16="http://schemas.microsoft.com/office/drawing/2014/main" id="{E1B873BB-4750-3F47-ACA8-24A2EA27C461}"/>
              </a:ext>
            </a:extLst>
          </p:cNvPr>
          <p:cNvSpPr txBox="1"/>
          <p:nvPr/>
        </p:nvSpPr>
        <p:spPr>
          <a:xfrm>
            <a:off x="566638" y="169090"/>
            <a:ext cx="8010724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b="1" i="1" dirty="0">
                <a:solidFill>
                  <a:srgbClr val="1C3678"/>
                </a:solidFill>
              </a:rPr>
              <a:t>Tout projet futur doit répondre aux besoins des citoyens &amp; des visiteurs </a:t>
            </a:r>
            <a:endParaRPr sz="2400" b="1" i="1" dirty="0">
              <a:solidFill>
                <a:srgbClr val="1C3678"/>
              </a:solidFill>
            </a:endParaRPr>
          </a:p>
        </p:txBody>
      </p:sp>
      <p:sp>
        <p:nvSpPr>
          <p:cNvPr id="9" name="Google Shape;240;gee7ab1d953_1_594">
            <a:extLst>
              <a:ext uri="{FF2B5EF4-FFF2-40B4-BE49-F238E27FC236}">
                <a16:creationId xmlns:a16="http://schemas.microsoft.com/office/drawing/2014/main" id="{EECB490D-375C-8A46-8D15-B5A18D6F4DE7}"/>
              </a:ext>
            </a:extLst>
          </p:cNvPr>
          <p:cNvSpPr txBox="1"/>
          <p:nvPr/>
        </p:nvSpPr>
        <p:spPr>
          <a:xfrm>
            <a:off x="404850" y="1334471"/>
            <a:ext cx="8334300" cy="4488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>
              <a:lnSpc>
                <a:spcPct val="115000"/>
              </a:lnSpc>
              <a:buClr>
                <a:srgbClr val="1C3678"/>
              </a:buClr>
              <a:buSzPts val="1800"/>
              <a:buChar char="❖"/>
            </a:pPr>
            <a:r>
              <a:rPr lang="fr-CA" sz="1800" b="1" dirty="0">
                <a:solidFill>
                  <a:srgbClr val="003E6C"/>
                </a:solidFill>
              </a:rPr>
              <a:t>Acquisition de connaissances (data) sur les enjeux impactant les citoyens</a:t>
            </a:r>
          </a:p>
          <a:p>
            <a:pPr marL="114300" lvl="0">
              <a:lnSpc>
                <a:spcPct val="115000"/>
              </a:lnSpc>
              <a:buClr>
                <a:srgbClr val="1C3678"/>
              </a:buClr>
              <a:buSzPts val="1800"/>
            </a:pPr>
            <a:r>
              <a:rPr lang="fr-CA" sz="1800" b="1" dirty="0">
                <a:solidFill>
                  <a:srgbClr val="003E6C"/>
                </a:solidFill>
              </a:rPr>
              <a:t>       - </a:t>
            </a:r>
            <a:r>
              <a:rPr lang="fr-CA" sz="1800" dirty="0">
                <a:solidFill>
                  <a:srgbClr val="003E6C"/>
                </a:solidFill>
              </a:rPr>
              <a:t>achalandage fort, circulation, indice de bonheur, pollution, </a:t>
            </a:r>
          </a:p>
          <a:p>
            <a:pPr marL="114300" lvl="0">
              <a:lnSpc>
                <a:spcPct val="115000"/>
              </a:lnSpc>
              <a:buClr>
                <a:srgbClr val="1C3678"/>
              </a:buClr>
              <a:buSzPts val="1800"/>
            </a:pPr>
            <a:r>
              <a:rPr lang="fr-CA" sz="1800" dirty="0">
                <a:solidFill>
                  <a:srgbClr val="003E6C"/>
                </a:solidFill>
              </a:rPr>
              <a:t>           services de proximité</a:t>
            </a:r>
          </a:p>
          <a:p>
            <a:pPr marL="457200" lvl="0" indent="-342900">
              <a:lnSpc>
                <a:spcPct val="115000"/>
              </a:lnSpc>
              <a:buClr>
                <a:srgbClr val="1C3678"/>
              </a:buClr>
              <a:buSzPts val="1800"/>
              <a:buChar char="❖"/>
            </a:pPr>
            <a:r>
              <a:rPr lang="fr-CA" sz="1800" b="1" dirty="0">
                <a:solidFill>
                  <a:srgbClr val="003E6C"/>
                </a:solidFill>
              </a:rPr>
              <a:t>Trouver l’équilibre entre résidences pour touristes / citoyens</a:t>
            </a:r>
          </a:p>
          <a:p>
            <a:pPr marL="457200" lvl="0" indent="-342900">
              <a:lnSpc>
                <a:spcPct val="115000"/>
              </a:lnSpc>
              <a:buClr>
                <a:srgbClr val="1C3678"/>
              </a:buClr>
              <a:buSzPts val="1800"/>
              <a:buChar char="❖"/>
            </a:pPr>
            <a:r>
              <a:rPr lang="fr-CA" sz="1800" b="1" dirty="0">
                <a:solidFill>
                  <a:srgbClr val="003E6C"/>
                </a:solidFill>
              </a:rPr>
              <a:t>Citoyens: participation active au Forum permanent </a:t>
            </a:r>
          </a:p>
          <a:p>
            <a:pPr marL="457200" lvl="0" indent="-342900">
              <a:lnSpc>
                <a:spcPct val="115000"/>
              </a:lnSpc>
              <a:buClr>
                <a:srgbClr val="1C3678"/>
              </a:buClr>
              <a:buSzPts val="1800"/>
              <a:buChar char="❖"/>
            </a:pPr>
            <a:r>
              <a:rPr lang="fr-CA" sz="1800" b="1" dirty="0">
                <a:solidFill>
                  <a:srgbClr val="003E6C"/>
                </a:solidFill>
              </a:rPr>
              <a:t>Invitation à devenir des acteurs impliqués du tourisme à Québec</a:t>
            </a:r>
            <a:endParaRPr lang="fr-CA" sz="1800" dirty="0">
              <a:solidFill>
                <a:srgbClr val="003E6C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3678"/>
              </a:buClr>
              <a:buSzPts val="1800"/>
              <a:buChar char="❖"/>
            </a:pPr>
            <a:r>
              <a:rPr lang="fr-CA" sz="1800" b="1" dirty="0">
                <a:solidFill>
                  <a:srgbClr val="003E6C"/>
                </a:solidFill>
              </a:rPr>
              <a:t>Mobilité douce pour visiteurs / citoyens  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3678"/>
              </a:buClr>
              <a:buSzPts val="1800"/>
              <a:buChar char="❖"/>
            </a:pPr>
            <a:r>
              <a:rPr lang="fr-CA" sz="1800" b="1" dirty="0">
                <a:solidFill>
                  <a:srgbClr val="003E6C"/>
                </a:solidFill>
              </a:rPr>
              <a:t>Objectifs communs citoyens / touristes</a:t>
            </a:r>
            <a:r>
              <a:rPr lang="fr-CA" sz="1800" dirty="0">
                <a:solidFill>
                  <a:srgbClr val="003E6C"/>
                </a:solidFill>
              </a:rPr>
              <a:t>: achat local, </a:t>
            </a:r>
          </a:p>
          <a:p>
            <a:pPr marL="1143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3678"/>
              </a:buClr>
              <a:buSzPts val="1800"/>
            </a:pPr>
            <a:r>
              <a:rPr lang="fr-CA" sz="1800" dirty="0">
                <a:solidFill>
                  <a:srgbClr val="003E6C"/>
                </a:solidFill>
              </a:rPr>
              <a:t>     interactions authentiques, patrimoine, respect de l’environnement</a:t>
            </a:r>
          </a:p>
          <a:p>
            <a:pPr marL="1143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3678"/>
              </a:buClr>
              <a:buSzPts val="1800"/>
            </a:pPr>
            <a:endParaRPr lang="fr-CA" sz="1800" dirty="0">
              <a:solidFill>
                <a:srgbClr val="1C3678"/>
              </a:solidFill>
            </a:endParaRPr>
          </a:p>
          <a:p>
            <a:pPr marL="1143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3678"/>
              </a:buClr>
              <a:buSzPts val="1800"/>
            </a:pPr>
            <a:endParaRPr sz="1800" dirty="0">
              <a:solidFill>
                <a:srgbClr val="1C3678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dirty="0">
              <a:solidFill>
                <a:srgbClr val="1C367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6762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C4C8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55"/>
          <p:cNvSpPr txBox="1"/>
          <p:nvPr/>
        </p:nvSpPr>
        <p:spPr>
          <a:xfrm>
            <a:off x="644336" y="4809707"/>
            <a:ext cx="8334300" cy="16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fr" sz="5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sz="4400" b="1" i="0" u="none" strike="noStrike" cap="none">
              <a:solidFill>
                <a:srgbClr val="282F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239;gee7ab1d953_1_594">
            <a:extLst>
              <a:ext uri="{FF2B5EF4-FFF2-40B4-BE49-F238E27FC236}">
                <a16:creationId xmlns:a16="http://schemas.microsoft.com/office/drawing/2014/main" id="{CA97B05C-6D08-4048-8FE8-DD9C94DAE44F}"/>
              </a:ext>
            </a:extLst>
          </p:cNvPr>
          <p:cNvSpPr txBox="1"/>
          <p:nvPr/>
        </p:nvSpPr>
        <p:spPr>
          <a:xfrm>
            <a:off x="1033682" y="407299"/>
            <a:ext cx="83343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b="1" i="1" dirty="0">
                <a:solidFill>
                  <a:srgbClr val="1C3678"/>
                </a:solidFill>
              </a:rPr>
              <a:t>Tourisme durable – Citoyens  </a:t>
            </a:r>
            <a:endParaRPr sz="2400" b="1" i="1" dirty="0">
              <a:solidFill>
                <a:srgbClr val="1C3678"/>
              </a:solidFill>
            </a:endParaRPr>
          </a:p>
        </p:txBody>
      </p:sp>
      <p:sp>
        <p:nvSpPr>
          <p:cNvPr id="10" name="Google Shape;240;gee7ab1d953_1_594">
            <a:extLst>
              <a:ext uri="{FF2B5EF4-FFF2-40B4-BE49-F238E27FC236}">
                <a16:creationId xmlns:a16="http://schemas.microsoft.com/office/drawing/2014/main" id="{8FCF58B3-35F2-BC47-A9B9-CF20FC7D854C}"/>
              </a:ext>
            </a:extLst>
          </p:cNvPr>
          <p:cNvSpPr txBox="1"/>
          <p:nvPr/>
        </p:nvSpPr>
        <p:spPr>
          <a:xfrm>
            <a:off x="549410" y="1286283"/>
            <a:ext cx="7575336" cy="3001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>
              <a:lnSpc>
                <a:spcPct val="115000"/>
              </a:lnSpc>
              <a:buClr>
                <a:srgbClr val="1C3678"/>
              </a:buClr>
              <a:buSzPts val="1800"/>
              <a:buChar char="❖"/>
            </a:pPr>
            <a:r>
              <a:rPr lang="fr-CA" sz="2000" b="1" dirty="0">
                <a:solidFill>
                  <a:srgbClr val="003E6C"/>
                </a:solidFill>
              </a:rPr>
              <a:t>Actions </a:t>
            </a:r>
            <a:r>
              <a:rPr lang="fr" sz="2000" b="1" dirty="0">
                <a:solidFill>
                  <a:srgbClr val="003E6C"/>
                </a:solidFill>
              </a:rPr>
              <a:t>à </a:t>
            </a:r>
            <a:r>
              <a:rPr lang="fr-CA" sz="2000" b="1" dirty="0">
                <a:solidFill>
                  <a:srgbClr val="003E6C"/>
                </a:solidFill>
              </a:rPr>
              <a:t>succès rapides </a:t>
            </a:r>
            <a:r>
              <a:rPr lang="fr-CA" sz="2400" dirty="0">
                <a:solidFill>
                  <a:srgbClr val="003E6C"/>
                </a:solidFill>
              </a:rPr>
              <a:t>	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3678"/>
              </a:buClr>
              <a:buSzPts val="1800"/>
              <a:buChar char="❖"/>
            </a:pPr>
            <a:endParaRPr lang="fr-CA" sz="1800" dirty="0">
              <a:solidFill>
                <a:srgbClr val="003E6C"/>
              </a:solidFill>
            </a:endParaRPr>
          </a:p>
          <a:p>
            <a:pPr marL="457200" indent="-342900">
              <a:lnSpc>
                <a:spcPct val="115000"/>
              </a:lnSpc>
              <a:buClr>
                <a:srgbClr val="1C3678"/>
              </a:buClr>
              <a:buSzPts val="1800"/>
              <a:buFont typeface="Arial"/>
              <a:buChar char="❖"/>
            </a:pPr>
            <a:r>
              <a:rPr lang="fr-CA" sz="1800" b="1" dirty="0">
                <a:solidFill>
                  <a:srgbClr val="003E6C"/>
                </a:solidFill>
              </a:rPr>
              <a:t>   Programme &amp; Fonds Tourisme Durable</a:t>
            </a:r>
          </a:p>
          <a:p>
            <a:pPr marL="457200" indent="-342900">
              <a:lnSpc>
                <a:spcPct val="115000"/>
              </a:lnSpc>
              <a:buClr>
                <a:srgbClr val="1C3678"/>
              </a:buClr>
              <a:buSzPts val="1800"/>
              <a:buFont typeface="Arial"/>
              <a:buChar char="❖"/>
            </a:pPr>
            <a:endParaRPr lang="fr-CA" sz="1100" b="1" dirty="0">
              <a:solidFill>
                <a:srgbClr val="003E6C"/>
              </a:solidFill>
            </a:endParaRPr>
          </a:p>
          <a:p>
            <a:pPr marL="457200" indent="-342900">
              <a:lnSpc>
                <a:spcPct val="115000"/>
              </a:lnSpc>
              <a:buClr>
                <a:srgbClr val="1C3678"/>
              </a:buClr>
              <a:buSzPts val="1800"/>
              <a:buFont typeface="Arial"/>
              <a:buChar char="❖"/>
            </a:pPr>
            <a:r>
              <a:rPr lang="fr-CA" sz="1800" b="1" dirty="0">
                <a:solidFill>
                  <a:srgbClr val="003E6C"/>
                </a:solidFill>
              </a:rPr>
              <a:t>   Citoyens Ambassadeurs </a:t>
            </a:r>
          </a:p>
          <a:p>
            <a:pPr marL="1143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3678"/>
              </a:buClr>
              <a:buSzPts val="1800"/>
            </a:pPr>
            <a:endParaRPr lang="fr-CA" sz="1100" b="1" dirty="0">
              <a:solidFill>
                <a:srgbClr val="003E6C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3678"/>
              </a:buClr>
              <a:buSzPts val="1800"/>
              <a:buChar char="❖"/>
            </a:pPr>
            <a:r>
              <a:rPr lang="fr-CA" sz="1800" b="1" dirty="0">
                <a:solidFill>
                  <a:srgbClr val="003E6C"/>
                </a:solidFill>
              </a:rPr>
              <a:t>   Centre de tourisme durable de l’avenir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3678"/>
              </a:buClr>
              <a:buSzPts val="1800"/>
              <a:buChar char="❖"/>
            </a:pPr>
            <a:endParaRPr lang="fr-CA" sz="1100" b="1" dirty="0">
              <a:solidFill>
                <a:srgbClr val="003E6C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3678"/>
              </a:buClr>
              <a:buSzPts val="1800"/>
              <a:buChar char="❖"/>
            </a:pPr>
            <a:r>
              <a:rPr lang="fr-CA" sz="1800" b="1" dirty="0">
                <a:solidFill>
                  <a:srgbClr val="003E6C"/>
                </a:solidFill>
              </a:rPr>
              <a:t>   Projet pilote - Gestion de l’achalandage été 2022</a:t>
            </a:r>
            <a:endParaRPr sz="1500" dirty="0">
              <a:solidFill>
                <a:srgbClr val="1C367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6" name="Google Shape;303;gee7ab1d953_1_646">
            <a:extLst>
              <a:ext uri="{FF2B5EF4-FFF2-40B4-BE49-F238E27FC236}">
                <a16:creationId xmlns:a16="http://schemas.microsoft.com/office/drawing/2014/main" id="{6900FE7D-FF09-3C4E-B4AF-9E0B0AE6CA9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6426" y="1409307"/>
            <a:ext cx="2544356" cy="147617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7" name="Google Shape;60;gecb122d45b_1_26">
            <a:extLst>
              <a:ext uri="{FF2B5EF4-FFF2-40B4-BE49-F238E27FC236}">
                <a16:creationId xmlns:a16="http://schemas.microsoft.com/office/drawing/2014/main" id="{F324242C-B044-1048-9937-46125555C21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62436" y="371681"/>
            <a:ext cx="2348346" cy="491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6534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F50"/>
        </a:solidFill>
        <a:effectLst/>
      </p:bgPr>
    </p:bg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ecb122d45b_1_33"/>
          <p:cNvSpPr txBox="1"/>
          <p:nvPr/>
        </p:nvSpPr>
        <p:spPr>
          <a:xfrm>
            <a:off x="403202" y="2854149"/>
            <a:ext cx="8334300" cy="10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fr" sz="4800" b="1" dirty="0">
                <a:solidFill>
                  <a:schemeClr val="lt1"/>
                </a:solidFill>
              </a:rPr>
              <a:t>Merci!</a:t>
            </a:r>
            <a:endParaRPr sz="4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2" name="Google Shape;352;gecb122d45b_1_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43738" y="1277225"/>
            <a:ext cx="2453228" cy="137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60;gecb122d45b_1_26">
            <a:extLst>
              <a:ext uri="{FF2B5EF4-FFF2-40B4-BE49-F238E27FC236}">
                <a16:creationId xmlns:a16="http://schemas.microsoft.com/office/drawing/2014/main" id="{2EE963E5-BCA7-E343-B3C3-A09CFA9ECC7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69534" y="393500"/>
            <a:ext cx="2960810" cy="606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gea60c336ae_2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gea60c336ae_2_1"/>
          <p:cNvSpPr txBox="1">
            <a:spLocks noGrp="1"/>
          </p:cNvSpPr>
          <p:nvPr>
            <p:ph type="body" idx="1"/>
          </p:nvPr>
        </p:nvSpPr>
        <p:spPr>
          <a:xfrm>
            <a:off x="403226" y="365125"/>
            <a:ext cx="8334000" cy="44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" sz="3300" dirty="0">
                <a:solidFill>
                  <a:srgbClr val="29304E"/>
                </a:solidFill>
                <a:highlight>
                  <a:schemeClr val="lt1"/>
                </a:highlight>
                <a:latin typeface="Arial"/>
                <a:cs typeface="Arial"/>
                <a:sym typeface="Arial"/>
              </a:rPr>
              <a:t>2020 en chiffres </a:t>
            </a:r>
            <a:endParaRPr sz="3300" dirty="0">
              <a:solidFill>
                <a:srgbClr val="29304E"/>
              </a:solidFill>
              <a:highlight>
                <a:schemeClr val="lt1"/>
              </a:highlight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ee7ab1d953_1_7"/>
          <p:cNvSpPr txBox="1"/>
          <p:nvPr/>
        </p:nvSpPr>
        <p:spPr>
          <a:xfrm>
            <a:off x="0" y="0"/>
            <a:ext cx="9144000" cy="46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u="sng">
              <a:solidFill>
                <a:srgbClr val="262F5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fr" sz="3300" b="1">
                <a:solidFill>
                  <a:srgbClr val="29304E"/>
                </a:solidFill>
                <a:highlight>
                  <a:schemeClr val="lt1"/>
                </a:highlight>
              </a:rPr>
              <a:t>Provenance des visiteurs avant la pandémie</a:t>
            </a:r>
            <a:endParaRPr sz="1700" b="1" u="sng">
              <a:solidFill>
                <a:srgbClr val="29304E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u="sng">
              <a:solidFill>
                <a:srgbClr val="262F5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u="sng">
              <a:solidFill>
                <a:srgbClr val="262F5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u="sng">
              <a:solidFill>
                <a:srgbClr val="262F5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62F5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62F5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62F5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62F5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62F5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62F5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62F5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62F5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62F5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62F5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62F5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62F50"/>
              </a:solidFill>
            </a:endParaRPr>
          </a:p>
        </p:txBody>
      </p:sp>
      <p:pic>
        <p:nvPicPr>
          <p:cNvPr id="126" name="Google Shape;126;gee7ab1d953_1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1751" y="972050"/>
            <a:ext cx="6572499" cy="4064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C7E0EF-E8BA-4CAA-B962-C3FAD36E55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236"/>
          <a:stretch/>
        </p:blipFill>
        <p:spPr>
          <a:xfrm>
            <a:off x="450766" y="615187"/>
            <a:ext cx="8242467" cy="3678393"/>
          </a:xfrm>
          <a:prstGeom prst="rect">
            <a:avLst/>
          </a:prstGeom>
        </p:spPr>
      </p:pic>
      <p:sp>
        <p:nvSpPr>
          <p:cNvPr id="145" name="Google Shape;145;gee7ab1d953_1_234"/>
          <p:cNvSpPr txBox="1"/>
          <p:nvPr/>
        </p:nvSpPr>
        <p:spPr>
          <a:xfrm>
            <a:off x="120912" y="86521"/>
            <a:ext cx="8403412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 b="1" dirty="0">
                <a:solidFill>
                  <a:srgbClr val="262F50"/>
                </a:solidFill>
                <a:highlight>
                  <a:schemeClr val="lt1"/>
                </a:highlight>
                <a:latin typeface="+mj-lt"/>
                <a:sym typeface="Helvetica Neue"/>
              </a:rPr>
              <a:t>Relance – Taux d’occupation – </a:t>
            </a:r>
            <a:r>
              <a:rPr lang="en-CA" sz="2800" b="1" dirty="0" err="1">
                <a:solidFill>
                  <a:srgbClr val="262F50"/>
                </a:solidFill>
                <a:highlight>
                  <a:schemeClr val="lt1"/>
                </a:highlight>
                <a:latin typeface="+mj-lt"/>
                <a:sym typeface="Helvetica Neue"/>
              </a:rPr>
              <a:t>été</a:t>
            </a:r>
            <a:r>
              <a:rPr lang="fr" sz="2800" b="1" dirty="0">
                <a:solidFill>
                  <a:srgbClr val="262F50"/>
                </a:solidFill>
                <a:highlight>
                  <a:schemeClr val="lt1"/>
                </a:highlight>
                <a:latin typeface="+mj-lt"/>
                <a:sym typeface="Helvetica Neue"/>
              </a:rPr>
              <a:t> 2021</a:t>
            </a:r>
            <a:endParaRPr sz="2800" b="1" dirty="0">
              <a:solidFill>
                <a:srgbClr val="262F50"/>
              </a:solidFill>
              <a:highlight>
                <a:schemeClr val="lt1"/>
              </a:highlight>
              <a:latin typeface="+mj-lt"/>
              <a:sym typeface="Helvetica Neue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5D1B1F-E3E0-5445-A185-9CF31B136C94}"/>
              </a:ext>
            </a:extLst>
          </p:cNvPr>
          <p:cNvSpPr txBox="1"/>
          <p:nvPr/>
        </p:nvSpPr>
        <p:spPr>
          <a:xfrm>
            <a:off x="1185454" y="4463948"/>
            <a:ext cx="6773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600" dirty="0"/>
              <a:t>Meilleure croissance au Canada vs 7 plus grandes villes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600" dirty="0"/>
              <a:t>#1 ou #2 meilleure taux d‘occupation pour 8 semaines cet été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83F91E-3D08-534D-8BBB-C613AC4F1FBB}"/>
              </a:ext>
            </a:extLst>
          </p:cNvPr>
          <p:cNvSpPr txBox="1"/>
          <p:nvPr/>
        </p:nvSpPr>
        <p:spPr>
          <a:xfrm>
            <a:off x="6139201" y="849920"/>
            <a:ext cx="1186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rgbClr val="0070C0"/>
                </a:solidFill>
              </a:rPr>
              <a:t>Pénurie</a:t>
            </a:r>
            <a:r>
              <a:rPr lang="fr-CA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A78C60-81B4-AC48-89F7-0A08CDD76F15}"/>
              </a:ext>
            </a:extLst>
          </p:cNvPr>
          <p:cNvSpPr txBox="1"/>
          <p:nvPr/>
        </p:nvSpPr>
        <p:spPr>
          <a:xfrm>
            <a:off x="3916265" y="1261883"/>
            <a:ext cx="1186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rgbClr val="0070C0"/>
                </a:solidFill>
              </a:rPr>
              <a:t>Relance</a:t>
            </a:r>
            <a:r>
              <a:rPr lang="fr-CA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FBA6FF-9997-0D4B-9EA5-E6DD42BD2DFB}"/>
              </a:ext>
            </a:extLst>
          </p:cNvPr>
          <p:cNvSpPr txBox="1"/>
          <p:nvPr/>
        </p:nvSpPr>
        <p:spPr>
          <a:xfrm>
            <a:off x="1397482" y="1958283"/>
            <a:ext cx="1501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rgbClr val="0070C0"/>
                </a:solidFill>
              </a:rPr>
              <a:t>Confinement</a:t>
            </a:r>
            <a:r>
              <a:rPr lang="fr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6890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ee7ab1d953_1_234"/>
          <p:cNvSpPr txBox="1"/>
          <p:nvPr/>
        </p:nvSpPr>
        <p:spPr>
          <a:xfrm>
            <a:off x="128468" y="97359"/>
            <a:ext cx="8879505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 b="1" dirty="0">
                <a:solidFill>
                  <a:srgbClr val="262F50"/>
                </a:solidFill>
                <a:highlight>
                  <a:schemeClr val="lt1"/>
                </a:highlight>
                <a:latin typeface="+mj-lt"/>
                <a:sym typeface="Helvetica Neue"/>
              </a:rPr>
              <a:t>Taux d’occupation à ce jour – 2019 vs 2020 vs 2021 </a:t>
            </a:r>
            <a:endParaRPr sz="2800" b="1" dirty="0">
              <a:solidFill>
                <a:srgbClr val="262F50"/>
              </a:solidFill>
              <a:highlight>
                <a:schemeClr val="lt1"/>
              </a:highlight>
              <a:latin typeface="+mj-lt"/>
              <a:sym typeface="Helvetica Neue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1E35D0-56E7-A448-BB57-7D0F4B54118F}"/>
              </a:ext>
            </a:extLst>
          </p:cNvPr>
          <p:cNvSpPr txBox="1"/>
          <p:nvPr/>
        </p:nvSpPr>
        <p:spPr>
          <a:xfrm>
            <a:off x="1524575" y="4441887"/>
            <a:ext cx="6773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600" i="1" dirty="0"/>
              <a:t>Nous continuons a réduire l’écart vs. 2019 depuis l’été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600" i="1" dirty="0"/>
              <a:t>50% des revenus 2021 vs 2019 </a:t>
            </a:r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9A4FEAC8-A2D4-414C-B80F-805408C5F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14" y="790970"/>
            <a:ext cx="8879505" cy="35536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AD2E1A-6C81-924F-BD0D-5A8D6905CE6D}"/>
              </a:ext>
            </a:extLst>
          </p:cNvPr>
          <p:cNvSpPr txBox="1"/>
          <p:nvPr/>
        </p:nvSpPr>
        <p:spPr>
          <a:xfrm>
            <a:off x="5234343" y="1511205"/>
            <a:ext cx="1186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b="1" dirty="0">
                <a:solidFill>
                  <a:schemeClr val="tx2">
                    <a:lumMod val="50000"/>
                  </a:schemeClr>
                </a:solidFill>
              </a:rPr>
              <a:t>Pénurie</a:t>
            </a:r>
            <a:r>
              <a:rPr lang="fr-CA" dirty="0"/>
              <a:t> </a:t>
            </a:r>
          </a:p>
        </p:txBody>
      </p:sp>
      <p:sp>
        <p:nvSpPr>
          <p:cNvPr id="2" name="Up-Down Arrow 1">
            <a:extLst>
              <a:ext uri="{FF2B5EF4-FFF2-40B4-BE49-F238E27FC236}">
                <a16:creationId xmlns:a16="http://schemas.microsoft.com/office/drawing/2014/main" id="{589BDED2-71B8-5542-B848-89071218D236}"/>
              </a:ext>
            </a:extLst>
          </p:cNvPr>
          <p:cNvSpPr/>
          <p:nvPr/>
        </p:nvSpPr>
        <p:spPr>
          <a:xfrm>
            <a:off x="6639790" y="1557875"/>
            <a:ext cx="209812" cy="700141"/>
          </a:xfrm>
          <a:prstGeom prst="up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B836CD-AF79-2E46-8081-0DE449F1415A}"/>
              </a:ext>
            </a:extLst>
          </p:cNvPr>
          <p:cNvSpPr txBox="1"/>
          <p:nvPr/>
        </p:nvSpPr>
        <p:spPr>
          <a:xfrm>
            <a:off x="4211933" y="1953400"/>
            <a:ext cx="11867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b="1" dirty="0">
                <a:solidFill>
                  <a:schemeClr val="tx2">
                    <a:lumMod val="50000"/>
                  </a:schemeClr>
                </a:solidFill>
              </a:rPr>
              <a:t>Relance </a:t>
            </a:r>
            <a:endParaRPr lang="fr-C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C352CF-7139-5B46-9E45-66642D7AD3AA}"/>
              </a:ext>
            </a:extLst>
          </p:cNvPr>
          <p:cNvSpPr txBox="1"/>
          <p:nvPr/>
        </p:nvSpPr>
        <p:spPr>
          <a:xfrm>
            <a:off x="7596577" y="2767131"/>
            <a:ext cx="11867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b="1" dirty="0">
                <a:solidFill>
                  <a:schemeClr val="tx2">
                    <a:lumMod val="50000"/>
                  </a:schemeClr>
                </a:solidFill>
              </a:rPr>
              <a:t>Campagne automne </a:t>
            </a:r>
            <a:r>
              <a:rPr lang="fr-CA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DB5C18-38F0-664C-B31F-DEC09DD8616D}"/>
              </a:ext>
            </a:extLst>
          </p:cNvPr>
          <p:cNvSpPr txBox="1"/>
          <p:nvPr/>
        </p:nvSpPr>
        <p:spPr>
          <a:xfrm>
            <a:off x="3365492" y="2520910"/>
            <a:ext cx="11867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b="1" dirty="0">
                <a:solidFill>
                  <a:schemeClr val="tx2">
                    <a:lumMod val="50000"/>
                  </a:schemeClr>
                </a:solidFill>
              </a:rPr>
              <a:t>Campagne été </a:t>
            </a:r>
            <a:r>
              <a:rPr lang="fr-CA" dirty="0"/>
              <a:t> </a:t>
            </a:r>
          </a:p>
        </p:txBody>
      </p:sp>
      <p:sp>
        <p:nvSpPr>
          <p:cNvPr id="10" name="Up-Down Arrow 9">
            <a:extLst>
              <a:ext uri="{FF2B5EF4-FFF2-40B4-BE49-F238E27FC236}">
                <a16:creationId xmlns:a16="http://schemas.microsoft.com/office/drawing/2014/main" id="{DFD34B09-E366-7946-94A8-3A7668E48B66}"/>
              </a:ext>
            </a:extLst>
          </p:cNvPr>
          <p:cNvSpPr/>
          <p:nvPr/>
        </p:nvSpPr>
        <p:spPr>
          <a:xfrm>
            <a:off x="2969591" y="2301737"/>
            <a:ext cx="209812" cy="930791"/>
          </a:xfrm>
          <a:prstGeom prst="up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8185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ee7ab1d953_1_270"/>
          <p:cNvSpPr txBox="1"/>
          <p:nvPr/>
        </p:nvSpPr>
        <p:spPr>
          <a:xfrm>
            <a:off x="502004" y="0"/>
            <a:ext cx="7869600" cy="609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b="1" dirty="0">
                <a:solidFill>
                  <a:srgbClr val="282F50"/>
                </a:solidFill>
              </a:rPr>
              <a:t>Taux de </a:t>
            </a:r>
            <a:r>
              <a:rPr lang="fr" sz="2400" b="1" dirty="0">
                <a:solidFill>
                  <a:srgbClr val="FF0000"/>
                </a:solidFill>
              </a:rPr>
              <a:t>retour attendu </a:t>
            </a:r>
            <a:r>
              <a:rPr lang="fr" sz="2400" b="1" dirty="0">
                <a:solidFill>
                  <a:srgbClr val="282F50"/>
                </a:solidFill>
              </a:rPr>
              <a:t>des clientèles</a:t>
            </a:r>
            <a:endParaRPr sz="2400"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1" name="Google Shape;171;gee7ab1d953_1_2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5127" y="609367"/>
            <a:ext cx="6823354" cy="339870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3438F0-1D0C-9940-BB9C-554419242435}"/>
              </a:ext>
            </a:extLst>
          </p:cNvPr>
          <p:cNvSpPr txBox="1"/>
          <p:nvPr/>
        </p:nvSpPr>
        <p:spPr>
          <a:xfrm>
            <a:off x="502005" y="4190192"/>
            <a:ext cx="8018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/>
              <a:t>Enjeux a la relance 2022: </a:t>
            </a:r>
            <a:r>
              <a:rPr lang="fr-CA" sz="1600" dirty="0"/>
              <a:t>Pénurie, ouvertures frontières, l’accès arien, Exodus &amp; saturation marché Québécois, résistance voyager marchés EU &amp; INT, tests COVID, compétition mondiale, coûts pour les voyages, éco-sensibilité des voyages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C4C8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55"/>
          <p:cNvPicPr preferRelativeResize="0"/>
          <p:nvPr/>
        </p:nvPicPr>
        <p:blipFill rotWithShape="1">
          <a:blip r:embed="rId3">
            <a:alphaModFix/>
          </a:blip>
          <a:srcRect r="49914" b="35934"/>
          <a:stretch/>
        </p:blipFill>
        <p:spPr>
          <a:xfrm>
            <a:off x="7928263" y="4129850"/>
            <a:ext cx="1215735" cy="101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60;gecb122d45b_1_26">
            <a:extLst>
              <a:ext uri="{FF2B5EF4-FFF2-40B4-BE49-F238E27FC236}">
                <a16:creationId xmlns:a16="http://schemas.microsoft.com/office/drawing/2014/main" id="{B1CAAD89-51C1-7646-9FD2-C07260C013DB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717" y="343543"/>
            <a:ext cx="2437395" cy="51040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90;gee7ab1d953_1_305">
            <a:extLst>
              <a:ext uri="{FF2B5EF4-FFF2-40B4-BE49-F238E27FC236}">
                <a16:creationId xmlns:a16="http://schemas.microsoft.com/office/drawing/2014/main" id="{D24612B0-293A-0F42-BFA8-F0F6B08B9470}"/>
              </a:ext>
            </a:extLst>
          </p:cNvPr>
          <p:cNvSpPr txBox="1"/>
          <p:nvPr/>
        </p:nvSpPr>
        <p:spPr>
          <a:xfrm>
            <a:off x="1214871" y="1978699"/>
            <a:ext cx="8315400" cy="25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 b="1" dirty="0">
                <a:solidFill>
                  <a:srgbClr val="282F50"/>
                </a:solidFill>
              </a:rPr>
              <a:t>Vision d’avenir</a:t>
            </a:r>
          </a:p>
          <a:p>
            <a:pPr marL="0" marR="0" lvl="0" indent="0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 b="1" dirty="0">
                <a:solidFill>
                  <a:srgbClr val="282F50"/>
                </a:solidFill>
              </a:rPr>
              <a:t>Tourisme durable</a:t>
            </a:r>
          </a:p>
          <a:p>
            <a:pPr marL="0" marR="0" lvl="0" indent="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282F50"/>
              </a:solidFill>
            </a:endParaRPr>
          </a:p>
          <a:p>
            <a:pPr marL="0" marR="0" lvl="0" indent="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endParaRPr sz="5000" b="1" dirty="0">
              <a:solidFill>
                <a:srgbClr val="282F50"/>
              </a:solidFill>
            </a:endParaRPr>
          </a:p>
        </p:txBody>
      </p:sp>
      <p:pic>
        <p:nvPicPr>
          <p:cNvPr id="5" name="Picture 4" descr="Chart, sunburst chart&#10;&#10;Description automatically generated">
            <a:extLst>
              <a:ext uri="{FF2B5EF4-FFF2-40B4-BE49-F238E27FC236}">
                <a16:creationId xmlns:a16="http://schemas.microsoft.com/office/drawing/2014/main" id="{B58395DB-1CB8-9A49-B915-075E10F907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6909" y="1451577"/>
            <a:ext cx="2694045" cy="2678273"/>
          </a:xfrm>
          <a:prstGeom prst="rect">
            <a:avLst/>
          </a:prstGeom>
          <a:solidFill>
            <a:schemeClr val="tx2">
              <a:lumMod val="75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C4C8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89135A-E4FA-C848-AE3A-DED0BF2F2854}"/>
              </a:ext>
            </a:extLst>
          </p:cNvPr>
          <p:cNvSpPr txBox="1"/>
          <p:nvPr/>
        </p:nvSpPr>
        <p:spPr>
          <a:xfrm>
            <a:off x="345643" y="882277"/>
            <a:ext cx="4480462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800" b="1" dirty="0">
                <a:solidFill>
                  <a:srgbClr val="002060"/>
                </a:solidFill>
              </a:rPr>
              <a:t>Définition du tourisme durable:</a:t>
            </a:r>
          </a:p>
          <a:p>
            <a:pPr algn="ctr"/>
            <a:endParaRPr lang="fr-CA" sz="1100" b="1" dirty="0">
              <a:solidFill>
                <a:srgbClr val="002060"/>
              </a:solidFill>
            </a:endParaRPr>
          </a:p>
          <a:p>
            <a:pPr lvl="1" algn="ctr"/>
            <a:r>
              <a:rPr lang="fr-CA" sz="1800" b="1" dirty="0">
                <a:solidFill>
                  <a:srgbClr val="002060"/>
                </a:solidFill>
              </a:rPr>
              <a:t>Le tourisme durable est défini par l'Organisation Mondiale du Tourisme (OMT) comme – </a:t>
            </a:r>
          </a:p>
          <a:p>
            <a:pPr lvl="1"/>
            <a:endParaRPr lang="fr-CA" sz="1000" b="1" dirty="0">
              <a:solidFill>
                <a:srgbClr val="002060"/>
              </a:solidFill>
            </a:endParaRPr>
          </a:p>
          <a:p>
            <a:pPr lvl="1" algn="ctr"/>
            <a:r>
              <a:rPr lang="fr-CA" sz="1800" b="1" i="1" dirty="0">
                <a:solidFill>
                  <a:srgbClr val="002060"/>
                </a:solidFill>
              </a:rPr>
              <a:t>Un tourisme qui tient pleinement compte de ses impacts économiques, sociaux et environnementaux </a:t>
            </a:r>
          </a:p>
          <a:p>
            <a:pPr lvl="1" algn="ctr"/>
            <a:r>
              <a:rPr lang="fr-CA" sz="1800" b="1" i="1" u="sng" dirty="0">
                <a:solidFill>
                  <a:srgbClr val="002060"/>
                </a:solidFill>
              </a:rPr>
              <a:t>actuels et futurs</a:t>
            </a:r>
            <a:r>
              <a:rPr lang="fr-CA" sz="1800" b="1" i="1" dirty="0">
                <a:solidFill>
                  <a:srgbClr val="002060"/>
                </a:solidFill>
              </a:rPr>
              <a:t>, en répondant aux besoins des visiteurs, </a:t>
            </a:r>
          </a:p>
          <a:p>
            <a:pPr lvl="1" algn="ctr"/>
            <a:r>
              <a:rPr lang="fr-CA" sz="1800" b="1" i="1" dirty="0">
                <a:solidFill>
                  <a:srgbClr val="002060"/>
                </a:solidFill>
              </a:rPr>
              <a:t>des professionnels, </a:t>
            </a:r>
          </a:p>
          <a:p>
            <a:pPr lvl="1" algn="ctr"/>
            <a:r>
              <a:rPr lang="fr-CA" sz="1800" b="1" i="1" dirty="0">
                <a:solidFill>
                  <a:srgbClr val="002060"/>
                </a:solidFill>
              </a:rPr>
              <a:t>de l'environnement </a:t>
            </a:r>
          </a:p>
          <a:p>
            <a:pPr lvl="1" algn="ctr"/>
            <a:r>
              <a:rPr lang="fr-CA" sz="1800" b="1" i="1" dirty="0">
                <a:solidFill>
                  <a:srgbClr val="002060"/>
                </a:solidFill>
              </a:rPr>
              <a:t>et des communautés d'accueil</a:t>
            </a:r>
            <a:endParaRPr lang="fr-CA" b="1" dirty="0">
              <a:solidFill>
                <a:srgbClr val="002060"/>
              </a:solidFill>
            </a:endParaRPr>
          </a:p>
        </p:txBody>
      </p:sp>
      <p:pic>
        <p:nvPicPr>
          <p:cNvPr id="4" name="Picture 3" descr="Diagram, venn diagram&#10;&#10;Description automatically generated">
            <a:extLst>
              <a:ext uri="{FF2B5EF4-FFF2-40B4-BE49-F238E27FC236}">
                <a16:creationId xmlns:a16="http://schemas.microsoft.com/office/drawing/2014/main" id="{7CD92EFF-552C-9F41-BBA0-471C922F4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2879" y="1384232"/>
            <a:ext cx="3514108" cy="3020964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8" name="Google Shape;60;gecb122d45b_1_26">
            <a:extLst>
              <a:ext uri="{FF2B5EF4-FFF2-40B4-BE49-F238E27FC236}">
                <a16:creationId xmlns:a16="http://schemas.microsoft.com/office/drawing/2014/main" id="{F1EB17EB-7114-5348-B32C-70518AED14F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38641" y="318782"/>
            <a:ext cx="2348346" cy="491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637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C4C8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55"/>
          <p:cNvSpPr txBox="1"/>
          <p:nvPr/>
        </p:nvSpPr>
        <p:spPr>
          <a:xfrm>
            <a:off x="644336" y="4809707"/>
            <a:ext cx="8334300" cy="16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fr" sz="5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sz="4400" b="1" i="0" u="none" strike="noStrike" cap="none">
              <a:solidFill>
                <a:srgbClr val="282F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239;gee7ab1d953_1_594">
            <a:extLst>
              <a:ext uri="{FF2B5EF4-FFF2-40B4-BE49-F238E27FC236}">
                <a16:creationId xmlns:a16="http://schemas.microsoft.com/office/drawing/2014/main" id="{CA97B05C-6D08-4048-8FE8-DD9C94DAE44F}"/>
              </a:ext>
            </a:extLst>
          </p:cNvPr>
          <p:cNvSpPr txBox="1"/>
          <p:nvPr/>
        </p:nvSpPr>
        <p:spPr>
          <a:xfrm>
            <a:off x="2420658" y="95824"/>
            <a:ext cx="88488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 b="1" i="1" dirty="0">
                <a:solidFill>
                  <a:srgbClr val="1C3678"/>
                </a:solidFill>
              </a:rPr>
              <a:t>Tourisme durable </a:t>
            </a:r>
            <a:endParaRPr sz="2800" b="1" i="1" dirty="0">
              <a:solidFill>
                <a:srgbClr val="1C3678"/>
              </a:solidFill>
            </a:endParaRPr>
          </a:p>
        </p:txBody>
      </p:sp>
      <p:sp>
        <p:nvSpPr>
          <p:cNvPr id="13" name="Google Shape;240;gee7ab1d953_1_594">
            <a:extLst>
              <a:ext uri="{FF2B5EF4-FFF2-40B4-BE49-F238E27FC236}">
                <a16:creationId xmlns:a16="http://schemas.microsoft.com/office/drawing/2014/main" id="{44AF9C69-E42A-064F-B9C2-9E85795F3BD7}"/>
              </a:ext>
            </a:extLst>
          </p:cNvPr>
          <p:cNvSpPr txBox="1"/>
          <p:nvPr/>
        </p:nvSpPr>
        <p:spPr>
          <a:xfrm>
            <a:off x="252991" y="1117187"/>
            <a:ext cx="6235329" cy="2402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fr-CA" dirty="0"/>
              <a:t> </a:t>
            </a:r>
            <a:endParaRPr lang="en-CA" dirty="0">
              <a:solidFill>
                <a:srgbClr val="002060"/>
              </a:solidFill>
            </a:endParaRPr>
          </a:p>
          <a:p>
            <a:pPr marL="457200" indent="-342900">
              <a:lnSpc>
                <a:spcPct val="115000"/>
              </a:lnSpc>
              <a:buClr>
                <a:srgbClr val="1C3678"/>
              </a:buClr>
              <a:buSzPts val="1800"/>
              <a:buFont typeface="Arial"/>
              <a:buChar char="❖"/>
            </a:pPr>
            <a:r>
              <a:rPr lang="fr-CA" sz="1600" b="1" dirty="0">
                <a:solidFill>
                  <a:srgbClr val="002060"/>
                </a:solidFill>
              </a:rPr>
              <a:t>Se démarquer comme destination et devenir le leader et le pionnier du tourisme durable en Amérique du Nord.</a:t>
            </a:r>
            <a:endParaRPr lang="en-CA" sz="1600" b="1" dirty="0">
              <a:solidFill>
                <a:srgbClr val="00206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3678"/>
              </a:buClr>
              <a:buSzPts val="1800"/>
              <a:buChar char="❖"/>
            </a:pPr>
            <a:endParaRPr lang="fr" sz="1800" b="1" dirty="0">
              <a:solidFill>
                <a:srgbClr val="1C3678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1C3678"/>
              </a:solidFill>
            </a:endParaRPr>
          </a:p>
          <a:p>
            <a:pPr marL="1143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3678"/>
              </a:buClr>
              <a:buSzPts val="1800"/>
            </a:pPr>
            <a:endParaRPr sz="1800" dirty="0">
              <a:solidFill>
                <a:srgbClr val="1C3678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dirty="0">
              <a:solidFill>
                <a:srgbClr val="1C367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Zone de texte 6">
            <a:extLst>
              <a:ext uri="{FF2B5EF4-FFF2-40B4-BE49-F238E27FC236}">
                <a16:creationId xmlns:a16="http://schemas.microsoft.com/office/drawing/2014/main" id="{D74A848E-0487-E549-B37C-EDD614C36D8E}"/>
              </a:ext>
            </a:extLst>
          </p:cNvPr>
          <p:cNvSpPr txBox="1"/>
          <p:nvPr/>
        </p:nvSpPr>
        <p:spPr>
          <a:xfrm>
            <a:off x="352507" y="2159037"/>
            <a:ext cx="5466715" cy="356870"/>
          </a:xfrm>
          <a:prstGeom prst="rect">
            <a:avLst/>
          </a:prstGeom>
          <a:solidFill>
            <a:srgbClr val="252946"/>
          </a:solidFill>
          <a:ln w="6350">
            <a:solidFill>
              <a:srgbClr val="252946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CA" sz="1400" b="1" dirty="0">
                <a:ln w="9525" cap="rnd" cmpd="sng" algn="ctr">
                  <a:solidFill>
                    <a:srgbClr val="53B8BC"/>
                  </a:solidFill>
                  <a:prstDash val="solid"/>
                  <a:beve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POURQUOI LE DÉVELOPPEMENT DURABLE ET LE TOURISME ?</a:t>
            </a:r>
            <a:endParaRPr lang="en-CA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Rectangle : coins arrondis 3">
            <a:extLst>
              <a:ext uri="{FF2B5EF4-FFF2-40B4-BE49-F238E27FC236}">
                <a16:creationId xmlns:a16="http://schemas.microsoft.com/office/drawing/2014/main" id="{4C1C7521-AC8F-2B47-BC0D-CFD1FE7BB41D}"/>
              </a:ext>
            </a:extLst>
          </p:cNvPr>
          <p:cNvSpPr/>
          <p:nvPr/>
        </p:nvSpPr>
        <p:spPr>
          <a:xfrm>
            <a:off x="352507" y="875747"/>
            <a:ext cx="5903595" cy="356870"/>
          </a:xfrm>
          <a:prstGeom prst="roundRect">
            <a:avLst/>
          </a:prstGeom>
          <a:solidFill>
            <a:srgbClr val="2529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CA" b="1" dirty="0"/>
              <a:t>OBJECTIFS</a:t>
            </a:r>
            <a:r>
              <a:rPr lang="en-CA" dirty="0"/>
              <a:t>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4622D2-FA07-034D-8071-2C6EBF1F3304}"/>
              </a:ext>
            </a:extLst>
          </p:cNvPr>
          <p:cNvSpPr txBox="1"/>
          <p:nvPr/>
        </p:nvSpPr>
        <p:spPr>
          <a:xfrm>
            <a:off x="534040" y="2595998"/>
            <a:ext cx="7747364" cy="2423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fr-CA" sz="1600" b="1" dirty="0">
                <a:solidFill>
                  <a:srgbClr val="002060"/>
                </a:solidFill>
              </a:rPr>
              <a:t>Parce que :</a:t>
            </a:r>
          </a:p>
          <a:p>
            <a:pPr marL="285750" indent="-285750">
              <a:buFont typeface="Wingdings" pitchFamily="2" charset="2"/>
              <a:buChar char="v"/>
            </a:pPr>
            <a:endParaRPr lang="en-CA" sz="600" dirty="0">
              <a:solidFill>
                <a:srgbClr val="002060"/>
              </a:solidFill>
            </a:endParaRPr>
          </a:p>
          <a:p>
            <a:pPr marL="285750" lvl="1" indent="-285750">
              <a:buFont typeface="Wingdings" pitchFamily="2" charset="2"/>
              <a:buChar char="v"/>
            </a:pPr>
            <a:r>
              <a:rPr lang="fr-CA" sz="1600" dirty="0">
                <a:solidFill>
                  <a:srgbClr val="002060"/>
                </a:solidFill>
              </a:rPr>
              <a:t>Les </a:t>
            </a:r>
            <a:r>
              <a:rPr lang="fr-CA" sz="1600" b="1" dirty="0">
                <a:solidFill>
                  <a:srgbClr val="002060"/>
                </a:solidFill>
              </a:rPr>
              <a:t>destinations écoresponsables</a:t>
            </a:r>
          </a:p>
          <a:p>
            <a:pPr marL="285750" lvl="5" indent="-285750">
              <a:buFont typeface="Wingdings" pitchFamily="2" charset="2"/>
              <a:buChar char="v"/>
            </a:pPr>
            <a:r>
              <a:rPr lang="fr-CA" sz="1600" dirty="0">
                <a:solidFill>
                  <a:srgbClr val="002060"/>
                </a:solidFill>
              </a:rPr>
              <a:t>    - Attirent des touristes pour de </a:t>
            </a:r>
            <a:r>
              <a:rPr lang="fr-CA" sz="1600" b="1" dirty="0">
                <a:solidFill>
                  <a:srgbClr val="002060"/>
                </a:solidFill>
              </a:rPr>
              <a:t>plus long séjour, </a:t>
            </a:r>
            <a:r>
              <a:rPr lang="fr-CA" sz="1600" dirty="0">
                <a:solidFill>
                  <a:srgbClr val="002060"/>
                </a:solidFill>
              </a:rPr>
              <a:t>donc ils </a:t>
            </a:r>
            <a:r>
              <a:rPr lang="fr-CA" sz="1600" b="1" dirty="0">
                <a:solidFill>
                  <a:srgbClr val="002060"/>
                </a:solidFill>
              </a:rPr>
              <a:t>dépensent plus</a:t>
            </a:r>
            <a:endParaRPr lang="en-CA" sz="1600" b="1" dirty="0">
              <a:solidFill>
                <a:srgbClr val="002060"/>
              </a:solidFill>
            </a:endParaRPr>
          </a:p>
          <a:p>
            <a:pPr marL="285750" lvl="1" indent="-285750">
              <a:buFont typeface="Wingdings" pitchFamily="2" charset="2"/>
              <a:buChar char="v"/>
            </a:pPr>
            <a:endParaRPr lang="fr-CA" sz="1050" dirty="0">
              <a:solidFill>
                <a:srgbClr val="002060"/>
              </a:solidFill>
            </a:endParaRPr>
          </a:p>
          <a:p>
            <a:pPr marL="285750" lvl="1" indent="-285750">
              <a:buFont typeface="Wingdings" pitchFamily="2" charset="2"/>
              <a:buChar char="v"/>
            </a:pPr>
            <a:r>
              <a:rPr lang="fr-CA" sz="1600" dirty="0">
                <a:solidFill>
                  <a:srgbClr val="002060"/>
                </a:solidFill>
              </a:rPr>
              <a:t>Le tourisme durable est </a:t>
            </a:r>
            <a:r>
              <a:rPr lang="fr-CA" sz="1600" b="1" dirty="0">
                <a:solidFill>
                  <a:srgbClr val="002060"/>
                </a:solidFill>
              </a:rPr>
              <a:t>complémentaire</a:t>
            </a:r>
            <a:r>
              <a:rPr lang="fr-CA" sz="1600" dirty="0">
                <a:solidFill>
                  <a:srgbClr val="002060"/>
                </a:solidFill>
              </a:rPr>
              <a:t> au succès d’une destination : </a:t>
            </a:r>
            <a:endParaRPr lang="en-CA" sz="1600" dirty="0">
              <a:solidFill>
                <a:srgbClr val="002060"/>
              </a:solidFill>
            </a:endParaRPr>
          </a:p>
          <a:p>
            <a:pPr marL="285750" lvl="2" indent="-285750">
              <a:buFont typeface="Wingdings" pitchFamily="2" charset="2"/>
              <a:buChar char="v"/>
            </a:pPr>
            <a:r>
              <a:rPr lang="fr-CA" sz="1600" dirty="0">
                <a:solidFill>
                  <a:srgbClr val="002060"/>
                </a:solidFill>
              </a:rPr>
              <a:t>     - Pas une compétition - une </a:t>
            </a:r>
            <a:r>
              <a:rPr lang="fr-CA" sz="1600" b="1" dirty="0">
                <a:solidFill>
                  <a:srgbClr val="002060"/>
                </a:solidFill>
              </a:rPr>
              <a:t>collaboration </a:t>
            </a:r>
            <a:endParaRPr lang="en-CA" sz="1600" b="1" dirty="0">
              <a:solidFill>
                <a:srgbClr val="002060"/>
              </a:solidFill>
            </a:endParaRPr>
          </a:p>
          <a:p>
            <a:pPr marL="285750" lvl="2" indent="-285750">
              <a:buFont typeface="Wingdings" pitchFamily="2" charset="2"/>
              <a:buChar char="v"/>
            </a:pPr>
            <a:r>
              <a:rPr lang="fr-CA" sz="1600" dirty="0">
                <a:solidFill>
                  <a:srgbClr val="002060"/>
                </a:solidFill>
              </a:rPr>
              <a:t>     - </a:t>
            </a:r>
            <a:r>
              <a:rPr lang="fr-CA" sz="1600" b="1" dirty="0">
                <a:solidFill>
                  <a:srgbClr val="002060"/>
                </a:solidFill>
              </a:rPr>
              <a:t>Rassembleuses</a:t>
            </a:r>
            <a:r>
              <a:rPr lang="fr-CA" sz="1600" dirty="0">
                <a:solidFill>
                  <a:srgbClr val="002060"/>
                </a:solidFill>
              </a:rPr>
              <a:t> pour l’industrie</a:t>
            </a:r>
            <a:endParaRPr lang="en-CA" sz="1600" dirty="0">
              <a:solidFill>
                <a:srgbClr val="002060"/>
              </a:solidFill>
            </a:endParaRPr>
          </a:p>
          <a:p>
            <a:pPr marL="285750" lvl="2" indent="-285750">
              <a:buFont typeface="Wingdings" pitchFamily="2" charset="2"/>
              <a:buChar char="v"/>
            </a:pPr>
            <a:endParaRPr lang="en-CA" sz="700" dirty="0">
              <a:solidFill>
                <a:srgbClr val="002060"/>
              </a:solidFill>
            </a:endParaRPr>
          </a:p>
          <a:p>
            <a:pPr marL="285750" lvl="2" indent="-285750">
              <a:buFont typeface="Wingdings" pitchFamily="2" charset="2"/>
              <a:buChar char="v"/>
            </a:pPr>
            <a:r>
              <a:rPr lang="fr-CA" sz="1600" dirty="0">
                <a:solidFill>
                  <a:srgbClr val="002060"/>
                </a:solidFill>
              </a:rPr>
              <a:t>Le tourisme durable est </a:t>
            </a:r>
            <a:r>
              <a:rPr lang="fr-CA" sz="1600" b="1" dirty="0">
                <a:solidFill>
                  <a:srgbClr val="002060"/>
                </a:solidFill>
              </a:rPr>
              <a:t>viable à long terme</a:t>
            </a:r>
          </a:p>
          <a:p>
            <a:pPr marL="285750" lvl="2" indent="-285750">
              <a:buFont typeface="Wingdings" pitchFamily="2" charset="2"/>
              <a:buChar char="v"/>
            </a:pPr>
            <a:r>
              <a:rPr lang="fr-CA" sz="1600" dirty="0">
                <a:solidFill>
                  <a:srgbClr val="002060"/>
                </a:solidFill>
              </a:rPr>
              <a:t>     - Économiquement, socialement et écologiquement </a:t>
            </a:r>
            <a:endParaRPr lang="en-CA" sz="1600" dirty="0">
              <a:solidFill>
                <a:srgbClr val="002060"/>
              </a:solidFill>
            </a:endParaRPr>
          </a:p>
        </p:txBody>
      </p:sp>
      <p:pic>
        <p:nvPicPr>
          <p:cNvPr id="11" name="Picture 10" descr="Diagram, venn diagram&#10;&#10;Description automatically generated">
            <a:extLst>
              <a:ext uri="{FF2B5EF4-FFF2-40B4-BE49-F238E27FC236}">
                <a16:creationId xmlns:a16="http://schemas.microsoft.com/office/drawing/2014/main" id="{EB061326-34A9-394F-897E-7CBDB849B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5058" y="407359"/>
            <a:ext cx="1919947" cy="1650516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27515576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461EAAD48FE449872509F52BBD38AA" ma:contentTypeVersion="13" ma:contentTypeDescription="Crée un document." ma:contentTypeScope="" ma:versionID="606277d0bd4f76ccc3ab4399a33a9943">
  <xsd:schema xmlns:xsd="http://www.w3.org/2001/XMLSchema" xmlns:xs="http://www.w3.org/2001/XMLSchema" xmlns:p="http://schemas.microsoft.com/office/2006/metadata/properties" xmlns:ns3="97e1c12d-e67e-41a4-9c2e-6d9609cc0f16" xmlns:ns4="ac059867-dc44-4a43-b0fa-ab18aa0833d4" targetNamespace="http://schemas.microsoft.com/office/2006/metadata/properties" ma:root="true" ma:fieldsID="95c4c045e6c01954f0807ef42042c99b" ns3:_="" ns4:_="">
    <xsd:import namespace="97e1c12d-e67e-41a4-9c2e-6d9609cc0f16"/>
    <xsd:import namespace="ac059867-dc44-4a43-b0fa-ab18aa0833d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e1c12d-e67e-41a4-9c2e-6d9609cc0f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059867-dc44-4a43-b0fa-ab18aa0833d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C552CA-6CD2-43C0-A94E-B3C25CF10401}">
  <ds:schemaRefs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97e1c12d-e67e-41a4-9c2e-6d9609cc0f16"/>
    <ds:schemaRef ds:uri="http://purl.org/dc/elements/1.1/"/>
    <ds:schemaRef ds:uri="http://schemas.openxmlformats.org/package/2006/metadata/core-properties"/>
    <ds:schemaRef ds:uri="ac059867-dc44-4a43-b0fa-ab18aa0833d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930D36D-A9A8-46DE-B3B2-50AD508F2C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33EE6D-6011-49A3-BC1A-859FF6448C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e1c12d-e67e-41a4-9c2e-6d9609cc0f16"/>
    <ds:schemaRef ds:uri="ac059867-dc44-4a43-b0fa-ab18aa0833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7161</TotalTime>
  <Words>692</Words>
  <Application>Microsoft Macintosh PowerPoint</Application>
  <PresentationFormat>On-screen Show (16:9)</PresentationFormat>
  <Paragraphs>160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Wingdings</vt:lpstr>
      <vt:lpstr>Lato</vt:lpstr>
      <vt:lpstr>Helvetica Neue</vt:lpstr>
      <vt:lpstr>Calibri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robert mercure</cp:lastModifiedBy>
  <cp:revision>36</cp:revision>
  <dcterms:modified xsi:type="dcterms:W3CDTF">2021-12-07T22:41:25Z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0x0101006A461EAAD48FE449872509F52BBD38AA</vt:lpwstr>
  </property>
</Properties>
</file>